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4" r:id="rId2"/>
    <p:sldId id="280" r:id="rId3"/>
    <p:sldId id="281" r:id="rId4"/>
    <p:sldId id="285" r:id="rId5"/>
    <p:sldId id="286" r:id="rId6"/>
    <p:sldId id="287" r:id="rId7"/>
    <p:sldId id="282" r:id="rId8"/>
    <p:sldId id="283" r:id="rId9"/>
    <p:sldId id="289" r:id="rId10"/>
    <p:sldId id="288" r:id="rId11"/>
    <p:sldId id="297" r:id="rId12"/>
    <p:sldId id="284" r:id="rId13"/>
    <p:sldId id="290" r:id="rId14"/>
    <p:sldId id="291" r:id="rId15"/>
    <p:sldId id="292" r:id="rId16"/>
    <p:sldId id="293" r:id="rId17"/>
    <p:sldId id="298" r:id="rId18"/>
    <p:sldId id="294" r:id="rId19"/>
    <p:sldId id="295" r:id="rId20"/>
    <p:sldId id="299" r:id="rId21"/>
    <p:sldId id="300" r:id="rId22"/>
    <p:sldId id="301" r:id="rId23"/>
    <p:sldId id="302" r:id="rId24"/>
    <p:sldId id="296" r:id="rId25"/>
    <p:sldId id="303" r:id="rId26"/>
    <p:sldId id="304" r:id="rId27"/>
    <p:sldId id="30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5083" autoAdjust="0"/>
  </p:normalViewPr>
  <p:slideViewPr>
    <p:cSldViewPr>
      <p:cViewPr varScale="1">
        <p:scale>
          <a:sx n="127" d="100"/>
          <a:sy n="127" d="100"/>
        </p:scale>
        <p:origin x="147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B13AE9-BD58-466B-B6B3-6D1D3DD727B0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9EEAC9-8445-4B8C-A7A1-D26878686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543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9C372A86-84C7-4292-8B5E-7F5020A6EDFB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DB672-BF5B-4CE0-96B2-A7EECA2B8985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14010-18DD-41D1-BA6D-1DF34E639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1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0BC3-5BB5-4C79-AAA1-1B4B552AAB62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2AFD-DB03-45FF-A480-BDA8ED516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2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1DC3-BFD3-4699-B614-2344EABEFB7C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771F-B2DA-4D1F-8C7A-5824C202D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70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EE94-F67C-48BD-892D-8CECE542FDD7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7CAF-4CBD-4D47-BE99-8FFB65C12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35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64F0CE-4431-42AA-9A06-B103769DED22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E3159-5758-471E-87E6-F2C5184D8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5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4FE5-E1FA-40CE-AAB0-8BB7FBC9FEC2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3473-EE44-4A53-99EE-FF9D6248B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2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59B1F-8FD5-44DD-9F76-6C0D7D9007FF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61AF3-2006-4D26-8872-E39C9D31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2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7177-ED68-4148-A489-C682DB2821CB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9D6A-6577-4B00-9723-230C41E79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53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C89E4-6BA2-450A-8C80-5F3C0389EB78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5246E4-AF2A-4887-B82B-2C5E19E3B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1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D0D67-2B2E-4A16-82D8-020789B17193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854D05-3DFB-4C8E-99A4-984A7A7E8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54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B1DD4-5D0C-458B-8D39-0C227DF2D611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21BB8-CACB-48D7-882E-44F9AEDDD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E66E58-EEFF-48EF-8CED-7F645293BCFD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51B8CB80-EA4E-457E-8A16-F45FE986C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1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mgsecurity.com/wp-content/cache/page_enhanced/lmgsecurity.com/nf/_index.html_gzi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Using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Splunk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– A Case Study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Incident </a:t>
            </a:r>
            <a:r>
              <a:rPr lang="en-US" b="1" dirty="0" smtClean="0"/>
              <a:t>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Dr</a:t>
            </a:r>
            <a:r>
              <a:rPr lang="en-US" b="1" dirty="0"/>
              <a:t>. </a:t>
            </a:r>
            <a:r>
              <a:rPr lang="en-US" b="1" dirty="0" smtClean="0"/>
              <a:t>Cliff Zou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263" y="1143000"/>
            <a:ext cx="7499350" cy="4800600"/>
          </a:xfrm>
        </p:spPr>
        <p:txBody>
          <a:bodyPr/>
          <a:lstStyle/>
          <a:p>
            <a:r>
              <a:rPr lang="en-US" sz="2800" dirty="0" smtClean="0"/>
              <a:t>We can see that the remote host 172.30.1.77 attempted to login to the SSH server on baboon-</a:t>
            </a:r>
            <a:r>
              <a:rPr lang="en-US" sz="2800" dirty="0" err="1" smtClean="0"/>
              <a:t>srv</a:t>
            </a:r>
            <a:r>
              <a:rPr lang="en-US" sz="2800" dirty="0" smtClean="0"/>
              <a:t> for 73 times.</a:t>
            </a:r>
          </a:p>
          <a:p>
            <a:r>
              <a:rPr lang="en-US" sz="2800" dirty="0" smtClean="0"/>
              <a:t>Using the ‘zoom out’ to check the histogram, we can see that about 70 failed login attempts happened within 7 minutes</a:t>
            </a:r>
          </a:p>
          <a:p>
            <a:r>
              <a:rPr lang="en-US" sz="2800" dirty="0" smtClean="0"/>
              <a:t>That attacking host tried username of ‘bob’ and ‘root’ for these failed login attempts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876800"/>
            <a:ext cx="8829675" cy="13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First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745" y="1449169"/>
            <a:ext cx="7791450" cy="4800600"/>
          </a:xfrm>
        </p:spPr>
        <p:txBody>
          <a:bodyPr/>
          <a:lstStyle/>
          <a:p>
            <a:r>
              <a:rPr lang="en-US" sz="2400" dirty="0" smtClean="0"/>
              <a:t>There are two types of matching failed login events:</a:t>
            </a:r>
          </a:p>
          <a:p>
            <a:pPr lvl="1"/>
            <a:r>
              <a:rPr lang="en-US" sz="2000" dirty="0" smtClean="0"/>
              <a:t>One records one login attempt</a:t>
            </a:r>
          </a:p>
          <a:p>
            <a:pPr lvl="1"/>
            <a:r>
              <a:rPr lang="en-US" sz="2000" dirty="0" smtClean="0"/>
              <a:t>The other records two login attempts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81725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3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Failed Login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sz="2800" dirty="0" smtClean="0"/>
              <a:t>Let us just check ‘root’ failed login by adding ‘user=root’ in the search </a:t>
            </a:r>
          </a:p>
          <a:p>
            <a:pPr lvl="1"/>
            <a:r>
              <a:rPr lang="en-US" sz="2400" dirty="0" smtClean="0"/>
              <a:t>The search uses regular expressions to define search terms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8" y="3352800"/>
            <a:ext cx="8591550" cy="23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1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Failed Login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sz="2800" dirty="0" smtClean="0"/>
              <a:t>Let us zoom in to login attempts within one minute period (by double clicking a column in the histogram)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lvl="1"/>
            <a:r>
              <a:rPr lang="en-US" sz="2400" dirty="0" smtClean="0"/>
              <a:t>Regular pattern of two log events every six seconds</a:t>
            </a:r>
          </a:p>
          <a:p>
            <a:pPr lvl="1"/>
            <a:r>
              <a:rPr lang="en-US" sz="2400" dirty="0" smtClean="0"/>
              <a:t>This regularity is a strong indicator of using a brute-force password-guessing attack tool. 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50811"/>
            <a:ext cx="8153400" cy="25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r>
              <a:rPr lang="en-US" sz="2800" dirty="0" smtClean="0"/>
              <a:t>Q: what accounts were targeted? Was the attack successful?</a:t>
            </a:r>
          </a:p>
          <a:p>
            <a:pPr lvl="1"/>
            <a:r>
              <a:rPr lang="en-US" sz="2400" dirty="0" smtClean="0"/>
              <a:t>When we return to search of ‘failure’ on ‘All time’ period, check the ‘Interesting fields’ and find ‘user’ field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29" y="3657600"/>
            <a:ext cx="8710612" cy="29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Logins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20050" cy="4800600"/>
          </a:xfrm>
        </p:spPr>
        <p:txBody>
          <a:bodyPr/>
          <a:lstStyle/>
          <a:p>
            <a:r>
              <a:rPr lang="en-US" sz="2800" dirty="0" smtClean="0"/>
              <a:t>Q: Whether the attack was successful?</a:t>
            </a:r>
          </a:p>
          <a:p>
            <a:pPr lvl="1"/>
            <a:r>
              <a:rPr lang="en-US" sz="2400" dirty="0" smtClean="0"/>
              <a:t>Use the search phrase ‘password’, we found bob password was cracked (at 8/9/12  9:04:07.000PM)!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19400"/>
            <a:ext cx="7543800" cy="396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1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Following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List search result:</a:t>
            </a:r>
          </a:p>
          <a:p>
            <a:pPr lvl="1"/>
            <a:r>
              <a:rPr lang="en-US" sz="2400" dirty="0" smtClean="0"/>
              <a:t>In reverse order (oldest to newest), by appending “|reverse” in the search phrase</a:t>
            </a:r>
          </a:p>
          <a:p>
            <a:pPr lvl="1"/>
            <a:r>
              <a:rPr lang="en-US" sz="2400" dirty="0" smtClean="0"/>
              <a:t>Change the list format from ‘list’ to ‘raw’ data format</a:t>
            </a:r>
          </a:p>
          <a:p>
            <a:pPr lvl="1"/>
            <a:r>
              <a:rPr lang="en-US" sz="2400" dirty="0" smtClean="0"/>
              <a:t>Change the time to ‘Date &amp; Time Range’ right after the crack is successful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267200"/>
            <a:ext cx="6000133" cy="2415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40" y="4038600"/>
            <a:ext cx="2523903" cy="17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3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Following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096250" cy="4800600"/>
          </a:xfrm>
        </p:spPr>
        <p:txBody>
          <a:bodyPr/>
          <a:lstStyle/>
          <a:p>
            <a:r>
              <a:rPr lang="en-US" sz="2800" dirty="0" smtClean="0"/>
              <a:t>A first attempt is to run ‘</a:t>
            </a:r>
            <a:r>
              <a:rPr lang="en-US" sz="2800" dirty="0" err="1" smtClean="0"/>
              <a:t>sudo</a:t>
            </a:r>
            <a:r>
              <a:rPr lang="en-US" sz="2800" dirty="0" smtClean="0"/>
              <a:t>’ by attacker, but failed</a:t>
            </a:r>
          </a:p>
          <a:p>
            <a:r>
              <a:rPr lang="en-US" sz="2800" dirty="0" smtClean="0"/>
              <a:t>Successful execute privileged commands using </a:t>
            </a:r>
            <a:r>
              <a:rPr lang="en-US" sz="2800" dirty="0" err="1" smtClean="0"/>
              <a:t>sudo</a:t>
            </a:r>
            <a:endParaRPr lang="en-US" sz="2800" dirty="0" smtClean="0"/>
          </a:p>
          <a:p>
            <a:pPr lvl="1"/>
            <a:r>
              <a:rPr lang="en-US" sz="2400" dirty="0" smtClean="0"/>
              <a:t>Used text editor vi edited local authentication log (but the log was sent to remote log server so it was preserved)</a:t>
            </a:r>
          </a:p>
          <a:p>
            <a:pPr lvl="1"/>
            <a:r>
              <a:rPr lang="en-US" sz="2400" dirty="0" smtClean="0"/>
              <a:t>Ran </a:t>
            </a:r>
            <a:r>
              <a:rPr lang="en-US" sz="2400" dirty="0" err="1" smtClean="0"/>
              <a:t>tcpdump</a:t>
            </a:r>
            <a:endParaRPr lang="en-US" sz="2400" dirty="0" smtClean="0"/>
          </a:p>
          <a:p>
            <a:pPr lvl="1"/>
            <a:r>
              <a:rPr lang="en-US" sz="2400" dirty="0" smtClean="0"/>
              <a:t>Install </a:t>
            </a:r>
            <a:r>
              <a:rPr lang="en-US" sz="2400" dirty="0" err="1" smtClean="0"/>
              <a:t>nmap</a:t>
            </a:r>
            <a:r>
              <a:rPr lang="en-US" sz="2400" dirty="0" smtClean="0"/>
              <a:t> for local port scanning</a:t>
            </a:r>
          </a:p>
          <a:p>
            <a:pPr lvl="2"/>
            <a:r>
              <a:rPr lang="en-US" sz="1800" dirty="0" smtClean="0"/>
              <a:t>Not all commands are logged in the auth.log file, only privileged commands are logged. </a:t>
            </a:r>
          </a:p>
          <a:p>
            <a:pPr lvl="1"/>
            <a:r>
              <a:rPr lang="en-US" sz="2200" dirty="0" smtClean="0"/>
              <a:t>Attacker logged out after 7 minutes (what happened here?)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0"/>
            <a:ext cx="9144000" cy="18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400" dirty="0" smtClean="0"/>
              <a:t>Check if we can find evidence of activities relating to baboon-</a:t>
            </a:r>
            <a:r>
              <a:rPr lang="en-US" sz="2400" dirty="0" err="1" smtClean="0"/>
              <a:t>srv</a:t>
            </a:r>
            <a:r>
              <a:rPr lang="en-US" sz="2400" dirty="0"/>
              <a:t> </a:t>
            </a:r>
            <a:r>
              <a:rPr lang="en-US" sz="2400" dirty="0" smtClean="0"/>
              <a:t>during the time frame of interest</a:t>
            </a:r>
          </a:p>
          <a:p>
            <a:pPr lvl="1"/>
            <a:r>
              <a:rPr lang="en-US" sz="2000" dirty="0" smtClean="0"/>
              <a:t>We remove the ‘source’ in the search, still keep the time period, then we can select source field to be the firewall.log, and search for the baboon-</a:t>
            </a:r>
            <a:r>
              <a:rPr lang="en-US" sz="2000" dirty="0" err="1" smtClean="0"/>
              <a:t>srv</a:t>
            </a:r>
            <a:r>
              <a:rPr lang="en-US" sz="2000" dirty="0" smtClean="0"/>
              <a:t> IP 10.30.30.20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3244474"/>
            <a:ext cx="6971748" cy="36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55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is a sudden spike of activities at 7:08pm in the time frame of interest. The baboon-</a:t>
            </a:r>
            <a:r>
              <a:rPr lang="en-US" sz="2400" dirty="0" err="1" smtClean="0"/>
              <a:t>srv</a:t>
            </a:r>
            <a:r>
              <a:rPr lang="en-US" sz="2400" dirty="0" smtClean="0"/>
              <a:t> is scanning internal network</a:t>
            </a:r>
          </a:p>
          <a:p>
            <a:pPr marL="8255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8" y="2592789"/>
            <a:ext cx="8745099" cy="2510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68" y="5257800"/>
            <a:ext cx="8837558" cy="138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9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Acknowledgement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505770"/>
            <a:ext cx="7715250" cy="4800600"/>
          </a:xfrm>
        </p:spPr>
        <p:txBody>
          <a:bodyPr/>
          <a:lstStyle/>
          <a:p>
            <a:r>
              <a:rPr lang="en-US" altLang="en-US" dirty="0" smtClean="0"/>
              <a:t>This case study comes from textbook:</a:t>
            </a:r>
          </a:p>
          <a:p>
            <a:pPr lvl="1"/>
            <a:r>
              <a:rPr lang="en-US" altLang="en-US" dirty="0" smtClean="0"/>
              <a:t>Network Forensics: Tracking hackers through cyberspace,  by Sherri Davidoff and Jonathan Ham.  </a:t>
            </a:r>
            <a:r>
              <a:rPr lang="en-US" dirty="0"/>
              <a:t>Prentice Hall; </a:t>
            </a:r>
            <a:r>
              <a:rPr lang="en-US" dirty="0" smtClean="0"/>
              <a:t>June </a:t>
            </a:r>
            <a:r>
              <a:rPr lang="en-US" dirty="0"/>
              <a:t>23, </a:t>
            </a:r>
            <a:r>
              <a:rPr lang="en-US" dirty="0" smtClean="0"/>
              <a:t>2012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b="1" dirty="0" smtClean="0"/>
          </a:p>
          <a:p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6B2DADE-F1B8-4270-AB47-27605D0C639F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39" y="3490913"/>
            <a:ext cx="2539061" cy="32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324" y="1219200"/>
            <a:ext cx="7943850" cy="4800600"/>
          </a:xfrm>
        </p:spPr>
        <p:txBody>
          <a:bodyPr/>
          <a:lstStyle/>
          <a:p>
            <a:r>
              <a:rPr lang="en-US" sz="2400" dirty="0" smtClean="0"/>
              <a:t>But the </a:t>
            </a:r>
            <a:r>
              <a:rPr lang="en-US" sz="2400" dirty="0" err="1" smtClean="0"/>
              <a:t>Splunk</a:t>
            </a:r>
            <a:r>
              <a:rPr lang="en-US" sz="2400" dirty="0" smtClean="0"/>
              <a:t> does not extract many interesting fields, such as source/</a:t>
            </a:r>
            <a:r>
              <a:rPr lang="en-US" sz="2400" dirty="0" err="1" smtClean="0"/>
              <a:t>dest</a:t>
            </a:r>
            <a:r>
              <a:rPr lang="en-US" sz="2400" dirty="0" smtClean="0"/>
              <a:t> IP, source/</a:t>
            </a:r>
            <a:r>
              <a:rPr lang="en-US" sz="2400" dirty="0" err="1" smtClean="0"/>
              <a:t>dest</a:t>
            </a:r>
            <a:r>
              <a:rPr lang="en-US" sz="2400" dirty="0" smtClean="0"/>
              <a:t> port on this firewall log</a:t>
            </a:r>
          </a:p>
          <a:p>
            <a:r>
              <a:rPr lang="en-US" sz="2400" dirty="0" smtClean="0"/>
              <a:t>We need to add these fields in to let </a:t>
            </a:r>
            <a:r>
              <a:rPr lang="en-US" sz="2400" dirty="0" err="1" smtClean="0"/>
              <a:t>Splunk</a:t>
            </a:r>
            <a:r>
              <a:rPr lang="en-US" sz="2400" dirty="0" smtClean="0"/>
              <a:t> extract them</a:t>
            </a:r>
          </a:p>
          <a:p>
            <a:pPr lvl="1"/>
            <a:r>
              <a:rPr lang="en-US" sz="2000" dirty="0" smtClean="0"/>
              <a:t>On left panel, check “Extract New Fields”</a:t>
            </a:r>
          </a:p>
          <a:p>
            <a:pPr lvl="1"/>
            <a:r>
              <a:rPr lang="en-US" sz="2000" dirty="0" smtClean="0"/>
              <a:t>The previous introduction slides have introduced how to add new fields</a:t>
            </a:r>
          </a:p>
          <a:p>
            <a:r>
              <a:rPr lang="en-US" sz="2400" dirty="0" smtClean="0"/>
              <a:t>Let us add three fields named as:  </a:t>
            </a:r>
            <a:r>
              <a:rPr lang="en-US" sz="2400" dirty="0" err="1" smtClean="0"/>
              <a:t>fw_src_ip</a:t>
            </a:r>
            <a:r>
              <a:rPr lang="en-US" sz="2400" dirty="0" smtClean="0"/>
              <a:t>, </a:t>
            </a:r>
            <a:r>
              <a:rPr lang="en-US" sz="2400" dirty="0" err="1" smtClean="0"/>
              <a:t>fw_dst_ip</a:t>
            </a:r>
            <a:r>
              <a:rPr lang="en-US" sz="2400" dirty="0" smtClean="0"/>
              <a:t>, </a:t>
            </a:r>
            <a:r>
              <a:rPr lang="en-US" sz="2400" dirty="0" err="1" smtClean="0"/>
              <a:t>fw_dst_port</a:t>
            </a:r>
            <a:r>
              <a:rPr lang="en-US" sz="2400" dirty="0" smtClean="0"/>
              <a:t>, you can see they are added to left field panel</a:t>
            </a:r>
          </a:p>
          <a:p>
            <a:pPr marL="8255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78" y="4308317"/>
            <a:ext cx="8509000" cy="25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2374" cy="4800600"/>
          </a:xfrm>
        </p:spPr>
        <p:txBody>
          <a:bodyPr/>
          <a:lstStyle/>
          <a:p>
            <a:r>
              <a:rPr lang="en-US" sz="2400" dirty="0" smtClean="0"/>
              <a:t>Besides changing the search time period, we can also select and click a field in records (e.g., timestamp) to define a search keyword (e.g., timestamp to constrain the time period). You can edit the search phrase.</a:t>
            </a:r>
          </a:p>
          <a:p>
            <a:pPr lvl="1"/>
            <a:r>
              <a:rPr lang="en-US" sz="2000" dirty="0" smtClean="0"/>
              <a:t>We are interested in the spike activities happened on 19:08 minute</a:t>
            </a:r>
          </a:p>
          <a:p>
            <a:pPr lvl="1"/>
            <a:r>
              <a:rPr lang="en-US" sz="2000" dirty="0" smtClean="0"/>
              <a:t>Don’t forget to add ‘|reverse’ if you want records to follow normal time order</a:t>
            </a:r>
          </a:p>
          <a:p>
            <a:pPr marL="8255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15" y="4729655"/>
            <a:ext cx="3274979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724400"/>
            <a:ext cx="41624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2374" cy="4800600"/>
          </a:xfrm>
        </p:spPr>
        <p:txBody>
          <a:bodyPr/>
          <a:lstStyle/>
          <a:p>
            <a:r>
              <a:rPr lang="en-US" sz="2400" dirty="0" smtClean="0"/>
              <a:t>We focus on baboon-</a:t>
            </a:r>
            <a:r>
              <a:rPr lang="en-US" sz="2400" dirty="0" err="1" smtClean="0"/>
              <a:t>srv</a:t>
            </a:r>
            <a:r>
              <a:rPr lang="en-US" sz="2400" dirty="0" smtClean="0"/>
              <a:t> outgoing traffic, so select ‘</a:t>
            </a:r>
            <a:r>
              <a:rPr lang="en-US" sz="2400" dirty="0" err="1" smtClean="0"/>
              <a:t>fw_src_ip</a:t>
            </a:r>
            <a:r>
              <a:rPr lang="en-US" sz="2400" dirty="0" smtClean="0"/>
              <a:t>’ to only show 10.30.30.20,  then we can check ‘</a:t>
            </a:r>
            <a:r>
              <a:rPr lang="en-US" sz="2400" dirty="0" err="1" smtClean="0"/>
              <a:t>fw_dst_port</a:t>
            </a:r>
            <a:r>
              <a:rPr lang="en-US" sz="2400" dirty="0" smtClean="0"/>
              <a:t>’ to see what destination ports have been scanned by it.</a:t>
            </a:r>
          </a:p>
          <a:p>
            <a:r>
              <a:rPr lang="en-US" sz="2400" dirty="0" smtClean="0"/>
              <a:t>The server scanned both Web service (80, 443) and Remote Desktop service (3389)</a:t>
            </a:r>
          </a:p>
          <a:p>
            <a:pPr marL="82550" indent="0"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114800"/>
            <a:ext cx="9039225" cy="26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2374" cy="4800600"/>
          </a:xfrm>
        </p:spPr>
        <p:txBody>
          <a:bodyPr/>
          <a:lstStyle/>
          <a:p>
            <a:r>
              <a:rPr lang="en-US" sz="2000" dirty="0" smtClean="0"/>
              <a:t>Focus on Remote Desktop service (3389) scan. By clicking the </a:t>
            </a:r>
            <a:r>
              <a:rPr lang="en-US" sz="2000" b="1" dirty="0" smtClean="0"/>
              <a:t>3389</a:t>
            </a:r>
            <a:r>
              <a:rPr lang="en-US" sz="2000" dirty="0" smtClean="0"/>
              <a:t> port, and then click the </a:t>
            </a:r>
            <a:r>
              <a:rPr lang="en-US" sz="2000" dirty="0" err="1" smtClean="0"/>
              <a:t>fw_dst_ip</a:t>
            </a:r>
            <a:r>
              <a:rPr lang="en-US" sz="2000" dirty="0" smtClean="0"/>
              <a:t> field (remove the time constraint in search field)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000" dirty="0" smtClean="0"/>
              <a:t>So, each subnet IP was scanned 4 times. We have 3 internal Windows machine (192.168.30.100 - 102), could any one of them be compromised? Note that 192.168.30.101 was connected 6 times!</a:t>
            </a:r>
          </a:p>
          <a:p>
            <a:pPr lvl="1"/>
            <a:r>
              <a:rPr lang="en-US" sz="1600" dirty="0" smtClean="0"/>
              <a:t>But, the firewall log cannot tell whether these connection attempts are successful or not</a:t>
            </a:r>
          </a:p>
          <a:p>
            <a:pPr lvl="1"/>
            <a:r>
              <a:rPr lang="en-US" sz="1600" dirty="0" smtClean="0"/>
              <a:t>However, we have those windows computer log (workstations.log)!</a:t>
            </a:r>
          </a:p>
          <a:p>
            <a:pPr marL="8255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8255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5000"/>
            <a:ext cx="6434137" cy="30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Workstations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20050" cy="4800600"/>
          </a:xfrm>
        </p:spPr>
        <p:txBody>
          <a:bodyPr/>
          <a:lstStyle/>
          <a:p>
            <a:r>
              <a:rPr lang="en-US" sz="2400" dirty="0" smtClean="0"/>
              <a:t>Restart search on workstations.log, and focus </a:t>
            </a:r>
            <a:r>
              <a:rPr lang="en-US" sz="2400" dirty="0"/>
              <a:t>on </a:t>
            </a:r>
            <a:r>
              <a:rPr lang="en-US" sz="2400" dirty="0" smtClean="0"/>
              <a:t>192.168.30.101 (dog-</a:t>
            </a:r>
            <a:r>
              <a:rPr lang="en-US" sz="2400" dirty="0" err="1" smtClean="0"/>
              <a:t>ws</a:t>
            </a:r>
            <a:r>
              <a:rPr lang="en-US" sz="2400" dirty="0" smtClean="0"/>
              <a:t>) and 3389 connections</a:t>
            </a:r>
          </a:p>
          <a:p>
            <a:pPr lvl="1"/>
            <a:r>
              <a:rPr lang="en-US" sz="2000" dirty="0" smtClean="0"/>
              <a:t>Click ‘dog-</a:t>
            </a:r>
            <a:r>
              <a:rPr lang="en-US" sz="2000" dirty="0" err="1" smtClean="0"/>
              <a:t>ws’</a:t>
            </a:r>
            <a:r>
              <a:rPr lang="en-US" sz="2000" dirty="0" smtClean="0"/>
              <a:t> to add in search phrase</a:t>
            </a:r>
          </a:p>
          <a:p>
            <a:r>
              <a:rPr lang="en-US" sz="2400" dirty="0" smtClean="0"/>
              <a:t>In Windows log, RDP logon correspond to ‘logon Type: 10”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000" dirty="0" smtClean="0"/>
              <a:t>It is the same user name ‘bob’, whose password was cracked before</a:t>
            </a:r>
          </a:p>
          <a:p>
            <a:pPr lvl="1"/>
            <a:r>
              <a:rPr lang="en-US" sz="2000" dirty="0" smtClean="0"/>
              <a:t>And the account runs ‘cmd.exe’, then runs ‘ftp.exe’ (</a:t>
            </a:r>
            <a:r>
              <a:rPr lang="en-US" sz="2000" dirty="0" smtClean="0">
                <a:solidFill>
                  <a:srgbClr val="FF0000"/>
                </a:solidFill>
              </a:rPr>
              <a:t>who he ftp with?</a:t>
            </a:r>
            <a:r>
              <a:rPr lang="en-US" sz="2000" dirty="0" smtClean="0"/>
              <a:t>)	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8705850" cy="764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0600"/>
            <a:ext cx="7972425" cy="19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sz="2800" dirty="0" smtClean="0"/>
              <a:t>Focus on 192.168.30.101 sending ftp connections out, use the firewall log (firewall.log)</a:t>
            </a:r>
          </a:p>
          <a:p>
            <a:pPr lvl="1"/>
            <a:r>
              <a:rPr lang="en-US" sz="2400" dirty="0" smtClean="0"/>
              <a:t>Thus choose </a:t>
            </a:r>
            <a:r>
              <a:rPr lang="en-US" sz="2400" dirty="0" err="1" smtClean="0"/>
              <a:t>fw_src_ip</a:t>
            </a:r>
            <a:r>
              <a:rPr lang="en-US" sz="2400" dirty="0" smtClean="0"/>
              <a:t> and select 192.168.30.101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Thus the remote ftp server is 172.30.1.77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95600"/>
            <a:ext cx="7939087" cy="16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38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Afterwards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r>
              <a:rPr lang="en-US" dirty="0" smtClean="0"/>
              <a:t>Containment/Eradication:</a:t>
            </a:r>
          </a:p>
          <a:p>
            <a:pPr lvl="1"/>
            <a:r>
              <a:rPr lang="en-US" dirty="0" smtClean="0"/>
              <a:t>Rebuild the two compromised machine, 10.30.30.20 (in DMZ) and 192.168.30.101</a:t>
            </a:r>
          </a:p>
          <a:p>
            <a:pPr lvl="1"/>
            <a:r>
              <a:rPr lang="en-US" dirty="0" smtClean="0"/>
              <a:t>Change all passwords related to above two PCs</a:t>
            </a:r>
          </a:p>
          <a:p>
            <a:pPr lvl="1"/>
            <a:r>
              <a:rPr lang="en-US" dirty="0" err="1" smtClean="0"/>
              <a:t>Limite</a:t>
            </a:r>
            <a:r>
              <a:rPr lang="en-US" dirty="0" smtClean="0"/>
              <a:t> DMZ access to internal subnet</a:t>
            </a:r>
          </a:p>
          <a:p>
            <a:pPr lvl="2"/>
            <a:r>
              <a:rPr lang="en-US" dirty="0" smtClean="0"/>
              <a:t>For example, disable RDP from DMZ to internal sub</a:t>
            </a:r>
          </a:p>
          <a:p>
            <a:pPr lvl="1"/>
            <a:r>
              <a:rPr lang="en-US" dirty="0" smtClean="0"/>
              <a:t>Block outbound FTP or other not needed ports</a:t>
            </a:r>
          </a:p>
          <a:p>
            <a:pPr lvl="1"/>
            <a:r>
              <a:rPr lang="en-US" dirty="0" smtClean="0"/>
              <a:t>Consider two-factor authentication to remove password guessing attack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13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Sources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/>
              <a:t>Network flow data</a:t>
            </a:r>
          </a:p>
          <a:p>
            <a:pPr lvl="1"/>
            <a:r>
              <a:rPr lang="en-US" dirty="0" smtClean="0"/>
              <a:t>Then we will know what has been transferred in the outgoing FTP connection to attacker’s ftp server</a:t>
            </a:r>
          </a:p>
          <a:p>
            <a:r>
              <a:rPr lang="en-US" dirty="0" smtClean="0"/>
              <a:t>Hard drives of the two </a:t>
            </a:r>
            <a:r>
              <a:rPr lang="en-US" smtClean="0"/>
              <a:t>compromised machines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6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Book’s Free Case Study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dirty="0" smtClean="0"/>
              <a:t>They are free to download and use:</a:t>
            </a:r>
          </a:p>
          <a:p>
            <a:pPr lvl="1"/>
            <a:r>
              <a:rPr lang="en-US" dirty="0">
                <a:hlinkClick r:id="rId2"/>
              </a:rPr>
              <a:t>https://lmgsecurity.com/wp-content/cache/page_enhanced/lmgsecurity.com/nf/_</a:t>
            </a:r>
            <a:r>
              <a:rPr lang="en-US" dirty="0" smtClean="0">
                <a:hlinkClick r:id="rId2"/>
              </a:rPr>
              <a:t>index.html_gzip</a:t>
            </a:r>
            <a:endParaRPr lang="en-US" dirty="0" smtClean="0"/>
          </a:p>
          <a:p>
            <a:r>
              <a:rPr lang="en-US" dirty="0" smtClean="0"/>
              <a:t>For self-study or educational use</a:t>
            </a:r>
          </a:p>
          <a:p>
            <a:pPr lvl="1"/>
            <a:r>
              <a:rPr lang="en-US" dirty="0" smtClean="0"/>
              <a:t>I have uploaded this lecture’s case study file, </a:t>
            </a:r>
            <a:r>
              <a:rPr lang="en-US" dirty="0"/>
              <a:t>‘NetworkForensics-Ch8-EventLogs.zip</a:t>
            </a:r>
            <a:r>
              <a:rPr lang="en-US" dirty="0" smtClean="0"/>
              <a:t>’, on </a:t>
            </a:r>
            <a:r>
              <a:rPr lang="en-US" dirty="0" err="1" smtClean="0"/>
              <a:t>webCourse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5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Scenario and Network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Bob’s Dry cleaner was attacked </a:t>
            </a:r>
          </a:p>
          <a:p>
            <a:r>
              <a:rPr lang="en-US" dirty="0" smtClean="0"/>
              <a:t>The Cleaner’s network consists of:</a:t>
            </a:r>
          </a:p>
          <a:p>
            <a:pPr lvl="1"/>
            <a:r>
              <a:rPr lang="en-US" dirty="0" smtClean="0"/>
              <a:t>Internal network: 192.168.30.0/24</a:t>
            </a:r>
          </a:p>
          <a:p>
            <a:pPr lvl="1"/>
            <a:r>
              <a:rPr lang="en-US" dirty="0"/>
              <a:t>DMZ (demilitarized </a:t>
            </a:r>
            <a:r>
              <a:rPr lang="en-US" dirty="0" smtClean="0"/>
              <a:t>zone): 10.30.30.0/24</a:t>
            </a:r>
          </a:p>
          <a:p>
            <a:pPr lvl="2"/>
            <a:r>
              <a:rPr lang="en-US" dirty="0" smtClean="0"/>
              <a:t>DMZ is usually used to host web server that needs to accept outside connections (but less secure)</a:t>
            </a:r>
          </a:p>
          <a:p>
            <a:pPr lvl="1"/>
            <a:r>
              <a:rPr lang="en-US" dirty="0" smtClean="0"/>
              <a:t>The outside “Internet”: 172.30.1.0/24  (simplified for case study; all Internet side traffic belongs to this subnet)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9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Scenario and Network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r>
              <a:rPr lang="en-US" dirty="0"/>
              <a:t>List of important systems in the company: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77757"/>
              </p:ext>
            </p:extLst>
          </p:nvPr>
        </p:nvGraphicFramePr>
        <p:xfrm>
          <a:off x="1435100" y="2590800"/>
          <a:ext cx="6946899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48780478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161226559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3303212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 address(</a:t>
                      </a:r>
                      <a:r>
                        <a:rPr lang="en-US" dirty="0" err="1" smtClean="0"/>
                        <a:t>es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1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Ant-</a:t>
                      </a:r>
                      <a:r>
                        <a:rPr lang="en-US" dirty="0" err="1" smtClean="0"/>
                        <a:t>fw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Cisco ASA firewall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192.168.30.10</a:t>
                      </a:r>
                    </a:p>
                    <a:p>
                      <a:r>
                        <a:rPr lang="en-US" dirty="0" smtClean="0"/>
                        <a:t>10.30.30.10</a:t>
                      </a:r>
                    </a:p>
                    <a:p>
                      <a:r>
                        <a:rPr lang="en-US" dirty="0" smtClean="0"/>
                        <a:t>172.30.1.253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07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Baboon-</a:t>
                      </a:r>
                      <a:r>
                        <a:rPr lang="en-US" dirty="0" err="1" smtClean="0"/>
                        <a:t>srv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Server running SSH, NTP, DNS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10.30.30.20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64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Cheetah-</a:t>
                      </a:r>
                      <a:r>
                        <a:rPr lang="en-US" dirty="0" err="1" smtClean="0"/>
                        <a:t>srv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Server</a:t>
                      </a:r>
                      <a:r>
                        <a:rPr lang="en-US" baseline="0" dirty="0" smtClean="0"/>
                        <a:t> running </a:t>
                      </a:r>
                      <a:r>
                        <a:rPr lang="en-US" baseline="0" dirty="0" err="1" smtClean="0"/>
                        <a:t>rsyslogd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192.168.30.30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200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Dog-</a:t>
                      </a:r>
                      <a:r>
                        <a:rPr lang="en-US" dirty="0" err="1" smtClean="0"/>
                        <a:t>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192.168.30.101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23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Elephant-</a:t>
                      </a:r>
                      <a:r>
                        <a:rPr lang="en-US" dirty="0" err="1" smtClean="0"/>
                        <a:t>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192.168.30.102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2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Fox-</a:t>
                      </a:r>
                      <a:r>
                        <a:rPr lang="en-US" dirty="0" err="1" smtClean="0"/>
                        <a:t>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192.168.30.100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96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Yak-</a:t>
                      </a:r>
                      <a:r>
                        <a:rPr lang="en-US" dirty="0" err="1" smtClean="0"/>
                        <a:t>srv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192.168.30.90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5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21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Scenario and Network Environment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38400"/>
            <a:ext cx="2603046" cy="102141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2362200" y="2949108"/>
            <a:ext cx="9144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1" y="2396746"/>
            <a:ext cx="1597371" cy="110472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16" idx="1"/>
          </p:cNvCxnSpPr>
          <p:nvPr/>
        </p:nvCxnSpPr>
        <p:spPr>
          <a:xfrm>
            <a:off x="5723058" y="2949108"/>
            <a:ext cx="1688961" cy="0"/>
          </a:xfrm>
          <a:prstGeom prst="straightConnector1">
            <a:avLst/>
          </a:prstGeom>
          <a:ln w="444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19" y="2301408"/>
            <a:ext cx="1295400" cy="1295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17" y="4343400"/>
            <a:ext cx="883920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343400"/>
            <a:ext cx="88392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391211"/>
            <a:ext cx="1200150" cy="1200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22" y="4457736"/>
            <a:ext cx="1200150" cy="1200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4478903"/>
            <a:ext cx="1200150" cy="120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62784" y="207241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Ant-</a:t>
            </a:r>
            <a:r>
              <a:rPr lang="en-US" dirty="0" err="1" smtClean="0"/>
              <a:t>fw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80199" y="1998707"/>
            <a:ext cx="125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Baboon-</a:t>
            </a:r>
            <a:r>
              <a:rPr lang="en-US" dirty="0" err="1"/>
              <a:t>srv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803355" y="3399201"/>
            <a:ext cx="2054645" cy="1079702"/>
          </a:xfrm>
          <a:prstGeom prst="straightConnector1">
            <a:avLst/>
          </a:prstGeom>
          <a:ln w="444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03355" y="3413697"/>
            <a:ext cx="895936" cy="1065206"/>
          </a:xfrm>
          <a:prstGeom prst="straightConnector1">
            <a:avLst/>
          </a:prstGeom>
          <a:ln w="444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99746" y="3399201"/>
            <a:ext cx="386685" cy="1062066"/>
          </a:xfrm>
          <a:prstGeom prst="straightConnector1">
            <a:avLst/>
          </a:prstGeom>
          <a:ln w="444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214554" y="3397626"/>
            <a:ext cx="1581570" cy="993585"/>
          </a:xfrm>
          <a:prstGeom prst="straightConnector1">
            <a:avLst/>
          </a:prstGeom>
          <a:ln w="444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196264" y="3397626"/>
            <a:ext cx="2590598" cy="976590"/>
          </a:xfrm>
          <a:prstGeom prst="straightConnector1">
            <a:avLst/>
          </a:prstGeom>
          <a:ln w="444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24526" y="5715000"/>
            <a:ext cx="133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Cheetah-</a:t>
            </a:r>
            <a:r>
              <a:rPr lang="en-US" dirty="0" err="1"/>
              <a:t>srv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74375" y="571500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Yak-</a:t>
            </a:r>
            <a:r>
              <a:rPr lang="en-US" dirty="0" err="1"/>
              <a:t>srv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68722" y="566542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Dog-</a:t>
            </a:r>
            <a:r>
              <a:rPr lang="en-US" dirty="0" err="1" smtClean="0"/>
              <a:t>ws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00460" y="570411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Elephant-</a:t>
            </a:r>
            <a:r>
              <a:rPr lang="en-US" dirty="0" err="1"/>
              <a:t>ws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23058" y="5657886"/>
            <a:ext cx="85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Fox-</a:t>
            </a:r>
            <a:r>
              <a:rPr lang="en-US" dirty="0" err="1"/>
              <a:t>ws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75637" y="241408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172.30.1.253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12903" y="302986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10.30.30.10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27809" y="323537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192.168.30.10</a:t>
            </a:r>
          </a:p>
        </p:txBody>
      </p:sp>
    </p:spTree>
    <p:extLst>
      <p:ext uri="{BB962C8B-B14F-4D97-AF65-F5344CB8AC3E}">
        <p14:creationId xmlns:p14="http://schemas.microsoft.com/office/powerpoint/2010/main" val="410427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Event Logs in the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sz="2800" dirty="0" smtClean="0"/>
              <a:t>The log data contains: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Auth.log</a:t>
            </a:r>
            <a:r>
              <a:rPr lang="en-US" sz="2400" dirty="0" smtClean="0"/>
              <a:t>:  system authentication and privileged command logs from the Linux server, baboon-</a:t>
            </a:r>
            <a:r>
              <a:rPr lang="en-US" sz="2400" dirty="0" err="1" smtClean="0"/>
              <a:t>srv</a:t>
            </a:r>
            <a:endParaRPr lang="en-US" sz="2400" dirty="0" smtClean="0"/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Workstations.log</a:t>
            </a:r>
            <a:r>
              <a:rPr lang="en-US" sz="2400" dirty="0" smtClean="0"/>
              <a:t>:  logs from Windows workstations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Firewall.log</a:t>
            </a:r>
            <a:r>
              <a:rPr lang="en-US" sz="2400" dirty="0" smtClean="0"/>
              <a:t>:  cisco ASA firewall logs</a:t>
            </a:r>
          </a:p>
          <a:p>
            <a:endParaRPr lang="en-US" sz="2800" dirty="0" smtClean="0"/>
          </a:p>
          <a:p>
            <a:r>
              <a:rPr lang="en-US" sz="2800" dirty="0" smtClean="0"/>
              <a:t>The Cleaner company’s IT staff noticed a sudden burst of failed login attempts to the ‘baboon-</a:t>
            </a:r>
            <a:r>
              <a:rPr lang="en-US" sz="2800" dirty="0" err="1" smtClean="0"/>
              <a:t>srv</a:t>
            </a:r>
            <a:r>
              <a:rPr lang="en-US" sz="2800" dirty="0" smtClean="0"/>
              <a:t>’, beginning 18:56:50 on April 27, 2011, so they began investigation</a:t>
            </a:r>
          </a:p>
          <a:p>
            <a:pPr marL="4032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8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Pre-Analysis: Load log data into </a:t>
            </a:r>
            <a:r>
              <a:rPr lang="en-US" dirty="0" err="1" smtClean="0"/>
              <a:t>Splunk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32386"/>
            <a:ext cx="7499350" cy="4800600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 err="1" smtClean="0"/>
              <a:t>Splunk</a:t>
            </a:r>
            <a:r>
              <a:rPr lang="en-US" sz="2400" dirty="0" smtClean="0"/>
              <a:t>, use ‘add data’, and add the log .zip file in, let us name </a:t>
            </a:r>
            <a:r>
              <a:rPr lang="en-US" sz="2400" dirty="0"/>
              <a:t>it “Network-Forensics-Case-Study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You can see there are 4 data sources: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743200"/>
            <a:ext cx="7048233" cy="39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0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263" y="1143000"/>
            <a:ext cx="7499350" cy="4800600"/>
          </a:xfrm>
        </p:spPr>
        <p:txBody>
          <a:bodyPr/>
          <a:lstStyle/>
          <a:p>
            <a:r>
              <a:rPr lang="en-US" sz="2400" dirty="0" smtClean="0"/>
              <a:t>Check logs related to failed login attempts to Linux server baboon-</a:t>
            </a:r>
            <a:r>
              <a:rPr lang="en-US" sz="2400" dirty="0" err="1" smtClean="0"/>
              <a:t>srv</a:t>
            </a:r>
            <a:endParaRPr lang="en-US" sz="2400" dirty="0" smtClean="0"/>
          </a:p>
          <a:p>
            <a:pPr lvl="1"/>
            <a:r>
              <a:rPr lang="en-US" sz="2000" dirty="0" smtClean="0"/>
              <a:t>After loading the .zip data, select only the auth.log, and search for “</a:t>
            </a:r>
            <a:r>
              <a:rPr lang="en-US" sz="2000" dirty="0" smtClean="0">
                <a:solidFill>
                  <a:srgbClr val="FF0000"/>
                </a:solidFill>
              </a:rPr>
              <a:t>failure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47628"/>
            <a:ext cx="7991475" cy="41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45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6669</TotalTime>
  <Words>1304</Words>
  <Application>Microsoft Office PowerPoint</Application>
  <PresentationFormat>On-screen Show (4:3)</PresentationFormat>
  <Paragraphs>172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宋体</vt:lpstr>
      <vt:lpstr>华文中宋</vt:lpstr>
      <vt:lpstr>Arial</vt:lpstr>
      <vt:lpstr>Calibri</vt:lpstr>
      <vt:lpstr>Gill Sans MT</vt:lpstr>
      <vt:lpstr>Times New Roman</vt:lpstr>
      <vt:lpstr>Verdana</vt:lpstr>
      <vt:lpstr>Wingdings 2</vt:lpstr>
      <vt:lpstr>Solstice</vt:lpstr>
      <vt:lpstr>Using Splunk – A Case Study</vt:lpstr>
      <vt:lpstr>Acknowledgement</vt:lpstr>
      <vt:lpstr>The Book’s Free Case Study Files</vt:lpstr>
      <vt:lpstr>Case Scenario and Network Environment</vt:lpstr>
      <vt:lpstr>Case Scenario and Network Environment</vt:lpstr>
      <vt:lpstr>Case Scenario and Network Environment</vt:lpstr>
      <vt:lpstr>Security Event Logs in the Case Study</vt:lpstr>
      <vt:lpstr>Pre-Analysis: Load log data into Splunk</vt:lpstr>
      <vt:lpstr>Analysis: First Steps</vt:lpstr>
      <vt:lpstr>Analysis: First Steps</vt:lpstr>
      <vt:lpstr>Analysis: First Steps</vt:lpstr>
      <vt:lpstr>Visualize Failed Login Attempts</vt:lpstr>
      <vt:lpstr>Visualize Failed Login Attempts</vt:lpstr>
      <vt:lpstr>Targeted Accounts</vt:lpstr>
      <vt:lpstr>Successful Logins</vt:lpstr>
      <vt:lpstr>Activities Following Compromise</vt:lpstr>
      <vt:lpstr>Activities Following Compromise</vt:lpstr>
      <vt:lpstr>Firewall Logs</vt:lpstr>
      <vt:lpstr>Firewall Logs</vt:lpstr>
      <vt:lpstr>Firewall Logs</vt:lpstr>
      <vt:lpstr>Firewall Logs</vt:lpstr>
      <vt:lpstr>Firewall Logs</vt:lpstr>
      <vt:lpstr>Firewall Logs</vt:lpstr>
      <vt:lpstr>Windows Workstations Log</vt:lpstr>
      <vt:lpstr>Firewall Log</vt:lpstr>
      <vt:lpstr>Afterwards Response </vt:lpstr>
      <vt:lpstr>Additional Sources of Evidence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Event Logs (.evt and .evtx File Formats)</dc:title>
  <dc:creator>User</dc:creator>
  <cp:lastModifiedBy>czou</cp:lastModifiedBy>
  <cp:revision>224</cp:revision>
  <dcterms:created xsi:type="dcterms:W3CDTF">2013-11-10T00:52:34Z</dcterms:created>
  <dcterms:modified xsi:type="dcterms:W3CDTF">2018-02-04T06:02:35Z</dcterms:modified>
</cp:coreProperties>
</file>