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64" r:id="rId2"/>
    <p:sldId id="280" r:id="rId3"/>
    <p:sldId id="283" r:id="rId4"/>
    <p:sldId id="285" r:id="rId5"/>
    <p:sldId id="288" r:id="rId6"/>
    <p:sldId id="289" r:id="rId7"/>
    <p:sldId id="355" r:id="rId8"/>
    <p:sldId id="290" r:id="rId9"/>
    <p:sldId id="287" r:id="rId10"/>
    <p:sldId id="284" r:id="rId11"/>
    <p:sldId id="281" r:id="rId12"/>
    <p:sldId id="282" r:id="rId13"/>
    <p:sldId id="291" r:id="rId14"/>
    <p:sldId id="292" r:id="rId15"/>
    <p:sldId id="293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53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54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41" r:id="rId44"/>
    <p:sldId id="342" r:id="rId45"/>
    <p:sldId id="343" r:id="rId46"/>
    <p:sldId id="357" r:id="rId47"/>
    <p:sldId id="358" r:id="rId48"/>
    <p:sldId id="359" r:id="rId49"/>
    <p:sldId id="360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209" autoAdjust="0"/>
  </p:normalViewPr>
  <p:slideViewPr>
    <p:cSldViewPr>
      <p:cViewPr varScale="1">
        <p:scale>
          <a:sx n="104" d="100"/>
          <a:sy n="104" d="100"/>
        </p:scale>
        <p:origin x="214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B13AE9-BD58-466B-B6B3-6D1D3DD727B0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9EEAC9-8445-4B8C-A7A1-D26878686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543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9C372A86-84C7-4292-8B5E-7F5020A6EDFB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2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49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64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47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35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94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70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0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79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38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70658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en-US" sz="1050" baseline="0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l">
              <a:buClrTx/>
              <a:buSzTx/>
              <a:buFontTx/>
              <a:buNone/>
            </a:pPr>
            <a:fld id="{DD8D922B-43FB-C046-AE67-5A7FEFF77BED}" type="slidenum">
              <a:rPr lang="en-US" altLang="en-US"/>
              <a:pPr algn="l">
                <a:buClrTx/>
                <a:buSzTx/>
                <a:buFontTx/>
                <a:buNone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622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60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37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39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17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59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12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59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56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64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1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06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029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127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76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0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3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77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63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43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6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FDB672-BF5B-4CE0-96B2-A7EECA2B8985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714010-18DD-41D1-BA6D-1DF34E639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11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0BC3-5BB5-4C79-AAA1-1B4B552AAB62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2AFD-DB03-45FF-A480-BDA8ED516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2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1DC3-BFD3-4699-B614-2344EABEFB7C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771F-B2DA-4D1F-8C7A-5824C202D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70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28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90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36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49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03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0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48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5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EE94-F67C-48BD-892D-8CECE542FDD7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7CAF-4CBD-4D47-BE99-8FFB65C12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350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32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9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65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59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39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31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24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73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5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64F0CE-4431-42AA-9A06-B103769DED22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4E3159-5758-471E-87E6-F2C5184D8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25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67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09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95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31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50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49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90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35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32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8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4FE5-E1FA-40CE-AAB0-8BB7FBC9FEC2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3473-EE44-4A53-99EE-FF9D6248B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299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2047" y="310394"/>
            <a:ext cx="8459906" cy="443586"/>
          </a:xfrm>
        </p:spPr>
        <p:txBody>
          <a:bodyPr/>
          <a:lstStyle/>
          <a:p>
            <a:r>
              <a:rPr lang="en-US" dirty="0"/>
              <a:t>Subject: Slide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342048" y="880004"/>
            <a:ext cx="8459905" cy="274600"/>
          </a:xfrm>
        </p:spPr>
        <p:txBody>
          <a:bodyPr tIns="0"/>
          <a:lstStyle>
            <a:lvl1pPr marL="0" indent="0" algn="ctr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 Subhead Would Help Explain Context and Topic</a:t>
            </a:r>
          </a:p>
        </p:txBody>
      </p:sp>
    </p:spTree>
    <p:extLst>
      <p:ext uri="{BB962C8B-B14F-4D97-AF65-F5344CB8AC3E}">
        <p14:creationId xmlns:p14="http://schemas.microsoft.com/office/powerpoint/2010/main" val="65885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901427"/>
          </a:xfrm>
          <a:prstGeom prst="rect">
            <a:avLst/>
          </a:prstGeom>
        </p:spPr>
        <p:txBody>
          <a:bodyPr lIns="51426" tIns="25713" rIns="51426" bIns="25713"/>
          <a:lstStyle>
            <a:lvl1pPr marL="257123" marR="0" indent="-257123" algn="l" defTabSz="81631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09" marR="0" indent="-286585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45" marR="0" indent="-158916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492" marR="0" indent="-306227" algn="l" defTabSz="81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77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, 66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59" y="6572491"/>
            <a:ext cx="857251" cy="2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1096" y="6551398"/>
            <a:ext cx="334013" cy="2595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F48832-F29A-374C-9152-40F78534E3B4}" type="slidenum">
              <a:rPr lang="en-US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4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E59B1F-8FD5-44DD-9F76-6C0D7D9007FF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A61AF3-2006-4D26-8872-E39C9D310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2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7177-ED68-4148-A489-C682DB2821CB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9D6A-6577-4B00-9723-230C41E79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53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C89E4-6BA2-450A-8C80-5F3C0389EB78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5246E4-AF2A-4887-B82B-2C5E19E3B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1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3D0D67-2B2E-4A16-82D8-020789B17193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854D05-3DFB-4C8E-99A4-984A7A7E8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54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B1DD4-5D0C-458B-8D39-0C227DF2D611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221BB8-CACB-48D7-882E-44F9AEDDD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71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8E66E58-EEFF-48EF-8CED-7F645293BCFD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51B8CB80-EA4E-457E-8A16-F45FE986C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1" r:id="rId2"/>
    <p:sldLayoutId id="2147483837" r:id="rId3"/>
    <p:sldLayoutId id="2147483832" r:id="rId4"/>
    <p:sldLayoutId id="2147483838" r:id="rId5"/>
    <p:sldLayoutId id="2147483833" r:id="rId6"/>
    <p:sldLayoutId id="2147483839" r:id="rId7"/>
    <p:sldLayoutId id="2147483840" r:id="rId8"/>
    <p:sldLayoutId id="2147483841" r:id="rId9"/>
    <p:sldLayoutId id="2147483834" r:id="rId10"/>
    <p:sldLayoutId id="2147483835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7" r:id="rId27"/>
    <p:sldLayoutId id="2147483858" r:id="rId28"/>
    <p:sldLayoutId id="2147483859" r:id="rId29"/>
    <p:sldLayoutId id="2147483860" r:id="rId30"/>
    <p:sldLayoutId id="2147483861" r:id="rId31"/>
    <p:sldLayoutId id="2147483862" r:id="rId32"/>
    <p:sldLayoutId id="2147483863" r:id="rId33"/>
    <p:sldLayoutId id="2147483864" r:id="rId34"/>
    <p:sldLayoutId id="2147483865" r:id="rId35"/>
    <p:sldLayoutId id="2147483866" r:id="rId36"/>
    <p:sldLayoutId id="2147483870" r:id="rId37"/>
    <p:sldLayoutId id="2147483871" r:id="rId38"/>
    <p:sldLayoutId id="2147483872" r:id="rId39"/>
    <p:sldLayoutId id="2147483873" r:id="rId40"/>
    <p:sldLayoutId id="2147483874" r:id="rId41"/>
    <p:sldLayoutId id="2147483875" r:id="rId4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plunk.com/Documentation/Splunk/6.6.1/Admin/MoreaboutSplunkFree" TargetMode="External"/><Relationship Id="rId2" Type="http://schemas.openxmlformats.org/officeDocument/2006/relationships/hyperlink" Target="https://www.splunk.com/goto/Download_4_V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plk.it/2ey34P8" TargetMode="External"/><Relationship Id="rId2" Type="http://schemas.openxmlformats.org/officeDocument/2006/relationships/hyperlink" Target="https://www.slideshare.net/search/slideshow?searchfrom=header&amp;q=splun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earch/slideshow?searchfrom=header&amp;q=splu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ecs.berkeley.edu/~jortiz/courses/ee122/presentations/Wireshark.ppt" TargetMode="External"/><Relationship Id="rId5" Type="http://schemas.openxmlformats.org/officeDocument/2006/relationships/hyperlink" Target="http://files.meetup.com/95697/Splunk_Linux_Meeting.ppt" TargetMode="External"/><Relationship Id="rId4" Type="http://schemas.openxmlformats.org/officeDocument/2006/relationships/hyperlink" Target="http://depts.washington.edu/learnit/techconnect/wordpress/wp-content/uploads/2015/02/Splunk-Presentation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splunk.com/Documentation/Splunk/latest/SearchReference/SQLtoSplunk#From_SQL_to_Splunk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slideshare.net/Splunk/splunklive-zurich-2017-the-power-of-spl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plunk/getting-started-with-splunk-handson-69769395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Introduction of Incidence Response Software -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Splunk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Incident </a:t>
            </a:r>
            <a:r>
              <a:rPr lang="en-US" b="1" dirty="0" smtClean="0"/>
              <a:t>Response Technologies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Dr</a:t>
            </a:r>
            <a:r>
              <a:rPr lang="en-US" b="1" dirty="0"/>
              <a:t>. </a:t>
            </a:r>
            <a:r>
              <a:rPr lang="en-US" b="1" dirty="0" smtClean="0"/>
              <a:t>Cliff Zou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Versions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Free version  (the one we introduce here)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500MB/day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Reporting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Ad-hoc search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Enterprise </a:t>
            </a:r>
            <a:r>
              <a:rPr lang="en-US" altLang="en-US" sz="2000" dirty="0"/>
              <a:t>(all above and)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500MB/day and more!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Access controls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Distributed Search, Load Balancing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Monitoring &amp; Alerting</a:t>
            </a:r>
          </a:p>
        </p:txBody>
      </p:sp>
    </p:spTree>
    <p:extLst>
      <p:ext uri="{BB962C8B-B14F-4D97-AF65-F5344CB8AC3E}">
        <p14:creationId xmlns:p14="http://schemas.microsoft.com/office/powerpoint/2010/main" val="166003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Download and Install Free Splunk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www.splunk.com/goto/Download_4_V1</a:t>
            </a:r>
            <a:endParaRPr lang="en-US" sz="2800" dirty="0" smtClean="0"/>
          </a:p>
          <a:p>
            <a:r>
              <a:rPr lang="en-US" dirty="0" smtClean="0"/>
              <a:t>You need to create a free account to continue to download</a:t>
            </a:r>
          </a:p>
          <a:p>
            <a:r>
              <a:rPr lang="en-US" dirty="0" smtClean="0"/>
              <a:t>After installation, you can follow the instructions below to convert it to </a:t>
            </a:r>
            <a:r>
              <a:rPr lang="en-US" dirty="0"/>
              <a:t>free version: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docs.splunk.com/Documentation/Splunk/6.6.1/Admin/MoreaboutSplunkFree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5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sz="2800" dirty="0" smtClean="0"/>
              <a:t>Splunk uses Browser to provide graphic user interface.</a:t>
            </a:r>
          </a:p>
          <a:p>
            <a:pPr lvl="1"/>
            <a:r>
              <a:rPr lang="en-US" sz="2400" dirty="0" smtClean="0"/>
              <a:t>It runs as a local webserver on port 8000</a:t>
            </a:r>
            <a:endParaRPr lang="en-US" sz="2400" dirty="0"/>
          </a:p>
          <a:p>
            <a:pPr lvl="1"/>
            <a:r>
              <a:rPr lang="en-US" sz="2400" dirty="0" smtClean="0"/>
              <a:t>In this part, it is very similar to Nessus (vulnerability scanner)</a:t>
            </a:r>
          </a:p>
          <a:p>
            <a:r>
              <a:rPr lang="en-US" sz="2800" dirty="0" smtClean="0"/>
              <a:t>First time runs with default account/password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4143375"/>
            <a:ext cx="4829175" cy="26860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0" y="5029200"/>
            <a:ext cx="1524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4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sz="2400" dirty="0" smtClean="0"/>
              <a:t>The following slides are </a:t>
            </a:r>
            <a:r>
              <a:rPr lang="en-US" sz="2400" dirty="0"/>
              <a:t>mainly from </a:t>
            </a:r>
            <a:r>
              <a:rPr lang="en-US" sz="2400" dirty="0" err="1"/>
              <a:t>SplunkLive</a:t>
            </a:r>
            <a:r>
              <a:rPr lang="en-US" sz="2400" dirty="0"/>
              <a:t>! Zurich 2017 - Getting Started with </a:t>
            </a:r>
            <a:r>
              <a:rPr lang="en-US" sz="2400" dirty="0" err="1"/>
              <a:t>Splunk</a:t>
            </a:r>
            <a:r>
              <a:rPr lang="en-US" sz="2400" dirty="0"/>
              <a:t> Enterprise</a:t>
            </a:r>
            <a:r>
              <a:rPr lang="en-US" sz="2800" dirty="0"/>
              <a:t>  </a:t>
            </a:r>
            <a:r>
              <a:rPr lang="en-US" sz="2400" i="1" dirty="0">
                <a:hlinkClick r:id="rId2"/>
              </a:rPr>
              <a:t>https://www.slideshare.net/search/slideshow?searchfrom=header&amp;q=splunk</a:t>
            </a:r>
            <a:endParaRPr lang="en-US" sz="2400" i="1" dirty="0"/>
          </a:p>
          <a:p>
            <a:r>
              <a:rPr lang="en-US" dirty="0" smtClean="0"/>
              <a:t> Before we start, you need to:</a:t>
            </a:r>
          </a:p>
          <a:p>
            <a:pPr lvl="1"/>
            <a:r>
              <a:rPr lang="en-US" dirty="0" smtClean="0"/>
              <a:t>Download the tutorial data (a small zip file)</a:t>
            </a:r>
          </a:p>
          <a:p>
            <a:pPr lvl="2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splk.it/2ey34P8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2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Local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logged in the web interface, you can click the “Add Data” to add the tutorialdata.zip for demo</a:t>
            </a:r>
          </a:p>
          <a:p>
            <a:r>
              <a:rPr lang="en-US" dirty="0" smtClean="0"/>
              <a:t>Click “upload” to upload local files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657600"/>
            <a:ext cx="6361112" cy="294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02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Local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dirty="0" smtClean="0"/>
              <a:t>Drag and drop the tutorialdata.zip, then click next on top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39204"/>
            <a:ext cx="5095875" cy="42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19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3000" y="5486400"/>
            <a:ext cx="7882974" cy="790592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r>
              <a:rPr lang="en-US" sz="2400" dirty="0" err="1"/>
              <a:t>Splunk</a:t>
            </a:r>
            <a:r>
              <a:rPr lang="en-US" sz="2400" dirty="0"/>
              <a:t> can auto detect the </a:t>
            </a:r>
            <a:r>
              <a:rPr lang="en-US" sz="2400" dirty="0" smtClean="0"/>
              <a:t>source type</a:t>
            </a:r>
            <a:r>
              <a:rPr lang="en-US" sz="2400" dirty="0"/>
              <a:t>. Lets change host field </a:t>
            </a: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buttercup-web01, and then click Review.</a:t>
            </a:r>
          </a:p>
        </p:txBody>
      </p:sp>
      <p:pic>
        <p:nvPicPr>
          <p:cNvPr id="2" name="Picture 1" descr="Screen Shot 2016-03-04 at 7.30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175" y="857251"/>
            <a:ext cx="6900029" cy="43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93516" y="5279133"/>
            <a:ext cx="2465400" cy="328927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r>
              <a:rPr lang="en-US" dirty="0"/>
              <a:t>Looks good, click Submit.</a:t>
            </a:r>
          </a:p>
        </p:txBody>
      </p:sp>
      <p:pic>
        <p:nvPicPr>
          <p:cNvPr id="2" name="Picture 1" descr="Screen Shot 2016-03-04 at 7.30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89" y="857251"/>
            <a:ext cx="7178651" cy="44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84015" y="5263260"/>
            <a:ext cx="2891094" cy="328927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r>
              <a:rPr lang="en-US" dirty="0"/>
              <a:t>Let’s Start Searching our data.</a:t>
            </a:r>
          </a:p>
        </p:txBody>
      </p:sp>
      <p:pic>
        <p:nvPicPr>
          <p:cNvPr id="2" name="Picture 1" descr="Screen Shot 2016-03-04 at 7.30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1"/>
            <a:ext cx="9144000" cy="41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11" y="914400"/>
            <a:ext cx="8790389" cy="57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Acknowledgement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SlidesShare.net </a:t>
            </a:r>
          </a:p>
          <a:p>
            <a:pPr lvl="1"/>
            <a:r>
              <a:rPr lang="en-US" dirty="0" err="1"/>
              <a:t>SplunkLive</a:t>
            </a:r>
            <a:r>
              <a:rPr lang="en-US" dirty="0"/>
              <a:t>! Zurich 2017 - Getting Started with </a:t>
            </a:r>
            <a:r>
              <a:rPr lang="en-US" dirty="0" err="1"/>
              <a:t>Splunk</a:t>
            </a:r>
            <a:r>
              <a:rPr lang="en-US" dirty="0"/>
              <a:t> Enterprise</a:t>
            </a:r>
            <a:r>
              <a:rPr lang="en-US" sz="2400" dirty="0"/>
              <a:t>  </a:t>
            </a:r>
            <a:r>
              <a:rPr lang="en-US" sz="2000" i="1" dirty="0">
                <a:hlinkClick r:id="rId3"/>
              </a:rPr>
              <a:t>https://www.slideshare.net/search/slideshow?searchfrom=header&amp;q=splunk</a:t>
            </a:r>
            <a:endParaRPr lang="en-US" i="1" dirty="0"/>
          </a:p>
          <a:p>
            <a:r>
              <a:rPr lang="en-US" sz="2400" dirty="0" smtClean="0"/>
              <a:t>WEB </a:t>
            </a:r>
            <a:r>
              <a:rPr lang="en-US" sz="2400" dirty="0"/>
              <a:t>APPLICATION MONITORING AND ANALYTICS WITH SPLUNK </a:t>
            </a:r>
            <a:r>
              <a:rPr lang="en-US" sz="2400" dirty="0">
                <a:hlinkClick r:id="rId4"/>
              </a:rPr>
              <a:t>http://depts.washington.edu/learnit/techconnect/wordpress/wp-content/uploads/2015/02/Splunk-Presentation.pdf</a:t>
            </a:r>
            <a:r>
              <a:rPr lang="en-US" dirty="0" smtClean="0"/>
              <a:t>.</a:t>
            </a:r>
          </a:p>
          <a:p>
            <a:r>
              <a:rPr lang="en-US" altLang="en-US" dirty="0" smtClean="0"/>
              <a:t>Splunk – Meetup. </a:t>
            </a:r>
            <a:r>
              <a:rPr lang="en-US" altLang="en-US" sz="2400" dirty="0" smtClean="0">
                <a:hlinkClick r:id="rId5"/>
              </a:rPr>
              <a:t>http://</a:t>
            </a:r>
            <a:r>
              <a:rPr lang="en-US" sz="2400" i="1" dirty="0" smtClean="0">
                <a:hlinkClick r:id="rId5"/>
              </a:rPr>
              <a:t>files.meetup.com/95697/Splunk_Linux_Meeting.ppt</a:t>
            </a:r>
            <a:endParaRPr lang="en-US" i="1" dirty="0" smtClean="0"/>
          </a:p>
          <a:p>
            <a:endParaRPr lang="en-US" i="1" dirty="0" smtClean="0"/>
          </a:p>
          <a:p>
            <a:endParaRPr lang="en-US" altLang="en-US" dirty="0" smtClean="0">
              <a:hlinkClick r:id="rId6"/>
            </a:endParaRPr>
          </a:p>
          <a:p>
            <a:endParaRPr lang="en-US" altLang="en-US" dirty="0" smtClean="0"/>
          </a:p>
          <a:p>
            <a:endParaRPr lang="en-US" altLang="en-US" b="1" dirty="0" smtClean="0"/>
          </a:p>
          <a:p>
            <a:endParaRPr lang="en-US" altLang="en-US" b="1" dirty="0" smtClean="0"/>
          </a:p>
          <a:p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C6B2DADE-F1B8-4270-AB47-27605D0C639F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2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35425" y="5179872"/>
            <a:ext cx="7694764" cy="605926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Let’s type “</a:t>
            </a:r>
            <a:r>
              <a:rPr lang="en-US" dirty="0" err="1"/>
              <a:t>buttercupgames</a:t>
            </a:r>
            <a:r>
              <a:rPr lang="en-US" dirty="0"/>
              <a:t>” in the search bar, and double click into a bar on the histogram.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" y="914400"/>
            <a:ext cx="9072263" cy="35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2074" y="5715000"/>
            <a:ext cx="6574730" cy="605926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r>
              <a:rPr lang="en-US" dirty="0"/>
              <a:t>Notice the time picker changed with our drill into the histogram </a:t>
            </a:r>
            <a:r>
              <a:rPr lang="en-US" dirty="0" smtClean="0"/>
              <a:t>bar </a:t>
            </a:r>
          </a:p>
          <a:p>
            <a:r>
              <a:rPr lang="en-US" dirty="0" smtClean="0"/>
              <a:t>(1 day </a:t>
            </a:r>
            <a:r>
              <a:rPr lang="en-US" dirty="0" smtClean="0">
                <a:sym typeface="Wingdings" panose="05000000000000000000" pitchFamily="2" charset="2"/>
              </a:rPr>
              <a:t> 1 hour  1 minute….)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8926478" cy="456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7079" y="5001322"/>
            <a:ext cx="7677721" cy="882925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Given that this data is web access, lets do a string search for 400, which is </a:t>
            </a:r>
            <a:r>
              <a:rPr lang="en-US" dirty="0" smtClean="0"/>
              <a:t>an HTTP “Bad </a:t>
            </a:r>
            <a:r>
              <a:rPr lang="en-US" dirty="0"/>
              <a:t>Request” code.</a:t>
            </a:r>
          </a:p>
          <a:p>
            <a:r>
              <a:rPr lang="en-US" dirty="0"/>
              <a:t>Notice </a:t>
            </a:r>
            <a:r>
              <a:rPr lang="en-US" dirty="0" smtClean="0"/>
              <a:t>that the number of events will </a:t>
            </a:r>
            <a:r>
              <a:rPr lang="en-US" dirty="0"/>
              <a:t>vary for </a:t>
            </a:r>
            <a:r>
              <a:rPr lang="en-US" dirty="0" smtClean="0"/>
              <a:t>different histogram time scale. 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" y="1219200"/>
            <a:ext cx="8842481" cy="35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145" y="228600"/>
            <a:ext cx="7499350" cy="1143000"/>
          </a:xfrm>
        </p:spPr>
        <p:txBody>
          <a:bodyPr/>
          <a:lstStyle/>
          <a:p>
            <a:r>
              <a:rPr lang="en-US" dirty="0" smtClean="0"/>
              <a:t>Rethink: </a:t>
            </a:r>
            <a:r>
              <a:rPr lang="en-US" dirty="0" err="1" smtClean="0"/>
              <a:t>Splunk</a:t>
            </a:r>
            <a:r>
              <a:rPr lang="en-US" dirty="0" smtClean="0"/>
              <a:t> vs. Wireshark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914400" y="1306930"/>
            <a:ext cx="7930405" cy="4901427"/>
          </a:xfrm>
        </p:spPr>
        <p:txBody>
          <a:bodyPr/>
          <a:lstStyle/>
          <a:p>
            <a:r>
              <a:rPr lang="en-US" dirty="0" smtClean="0"/>
              <a:t>It seems the traffic and search is very similar to Wireshark?</a:t>
            </a:r>
          </a:p>
          <a:p>
            <a:pPr lvl="1"/>
            <a:r>
              <a:rPr lang="en-US" dirty="0" smtClean="0"/>
              <a:t>Wireshark can only process </a:t>
            </a:r>
            <a:r>
              <a:rPr lang="en-US" dirty="0" err="1" smtClean="0"/>
              <a:t>wireshark</a:t>
            </a:r>
            <a:r>
              <a:rPr lang="en-US" dirty="0" smtClean="0"/>
              <a:t>, or </a:t>
            </a:r>
            <a:r>
              <a:rPr lang="en-US" dirty="0" err="1" smtClean="0"/>
              <a:t>tcpdump</a:t>
            </a:r>
            <a:r>
              <a:rPr lang="en-US" dirty="0" smtClean="0"/>
              <a:t> (or similar networking) trace; </a:t>
            </a:r>
            <a:r>
              <a:rPr lang="en-US" dirty="0" err="1" smtClean="0"/>
              <a:t>Splunk</a:t>
            </a:r>
            <a:r>
              <a:rPr lang="en-US" dirty="0" smtClean="0"/>
              <a:t> can deal with many </a:t>
            </a:r>
            <a:r>
              <a:rPr lang="en-US" dirty="0" err="1" smtClean="0"/>
              <a:t>many</a:t>
            </a:r>
            <a:r>
              <a:rPr lang="en-US" dirty="0" smtClean="0"/>
              <a:t> different software’s logs</a:t>
            </a:r>
          </a:p>
          <a:p>
            <a:pPr lvl="1"/>
            <a:r>
              <a:rPr lang="en-US" dirty="0" smtClean="0"/>
              <a:t>Wireshark does traffic capturing; </a:t>
            </a:r>
            <a:r>
              <a:rPr lang="en-US" dirty="0" err="1" smtClean="0"/>
              <a:t>Splunk</a:t>
            </a:r>
            <a:r>
              <a:rPr lang="en-US" dirty="0" smtClean="0"/>
              <a:t> does log processing</a:t>
            </a:r>
          </a:p>
          <a:p>
            <a:pPr lvl="1"/>
            <a:r>
              <a:rPr lang="en-US" dirty="0" smtClean="0"/>
              <a:t>For networking traffic, </a:t>
            </a:r>
            <a:r>
              <a:rPr lang="en-US" dirty="0" err="1" smtClean="0"/>
              <a:t>wireshark</a:t>
            </a:r>
            <a:r>
              <a:rPr lang="en-US" dirty="0" smtClean="0"/>
              <a:t> has more enriched search/analysis options</a:t>
            </a:r>
          </a:p>
        </p:txBody>
      </p:sp>
    </p:spTree>
    <p:extLst>
      <p:ext uri="{BB962C8B-B14F-4D97-AF65-F5344CB8AC3E}">
        <p14:creationId xmlns:p14="http://schemas.microsoft.com/office/powerpoint/2010/main" val="3411894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05953" y="5231508"/>
            <a:ext cx="7298198" cy="882925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r>
              <a:rPr lang="en-US" dirty="0"/>
              <a:t>Lets also add 300 into the mix, and notice that my event count is higher now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Note: the logical word “OR” must be capital letters.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89630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267" y="4929883"/>
            <a:ext cx="7828533" cy="1436923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 err="1" smtClean="0"/>
              <a:t>Splunk</a:t>
            </a:r>
            <a:r>
              <a:rPr lang="en-US" dirty="0" smtClean="0"/>
              <a:t> shows all its understandable fields at left column.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see the 400 status codes, but not 300’s. That’s because the string search of 300 doesn’t </a:t>
            </a:r>
            <a:r>
              <a:rPr lang="en-US" dirty="0" smtClean="0"/>
              <a:t>explicitly search </a:t>
            </a:r>
            <a:r>
              <a:rPr lang="en-US" dirty="0"/>
              <a:t>for status code of 300 – it’ll string match any event that contains “300”.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79152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1829" y="3556695"/>
            <a:ext cx="7482223" cy="328927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r>
              <a:rPr lang="en-US" dirty="0"/>
              <a:t>Lets explicitly search for status codes equaling values we want to see returned.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6172200" cy="22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3017" y="5191821"/>
            <a:ext cx="8509940" cy="605926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r>
              <a:rPr lang="en-US" dirty="0"/>
              <a:t>Great, we’re now returned all the events containing the two status codes we searched for.</a:t>
            </a:r>
          </a:p>
          <a:p>
            <a:r>
              <a:rPr lang="en-US" dirty="0"/>
              <a:t>Click on “Top values by time”, which will build out a </a:t>
            </a:r>
            <a:r>
              <a:rPr lang="en-US" dirty="0" err="1"/>
              <a:t>timechart</a:t>
            </a:r>
            <a:r>
              <a:rPr lang="en-US" dirty="0"/>
              <a:t> for us.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79914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3125" y="5029200"/>
            <a:ext cx="6990107" cy="1159924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 smtClean="0"/>
              <a:t>Notice </a:t>
            </a:r>
            <a:r>
              <a:rPr lang="en-US" dirty="0"/>
              <a:t>how our search query changed, there’s a | (</a:t>
            </a:r>
            <a:r>
              <a:rPr lang="en-US" dirty="0" smtClean="0"/>
              <a:t>pipeline symbol in Linux), </a:t>
            </a:r>
            <a:r>
              <a:rPr lang="en-US" dirty="0"/>
              <a:t>and a </a:t>
            </a:r>
            <a:r>
              <a:rPr lang="en-US" dirty="0" err="1"/>
              <a:t>timechart</a:t>
            </a:r>
            <a:r>
              <a:rPr lang="en-US" dirty="0"/>
              <a:t> command added.</a:t>
            </a:r>
          </a:p>
          <a:p>
            <a:r>
              <a:rPr lang="en-US" dirty="0"/>
              <a:t>The pipe followed by a command allows further operation on your filtered data set.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9" y="685800"/>
            <a:ext cx="9071641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7400" y="4648200"/>
            <a:ext cx="5562600" cy="605926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Let’s change our search to</a:t>
            </a:r>
            <a:r>
              <a:rPr lang="en-US" b="1" dirty="0"/>
              <a:t>: </a:t>
            </a:r>
            <a:r>
              <a:rPr lang="en-US" b="1" dirty="0" smtClean="0"/>
              <a:t> </a:t>
            </a:r>
            <a:r>
              <a:rPr lang="en-US" b="1" dirty="0" err="1" smtClean="0"/>
              <a:t>buttercupgames</a:t>
            </a:r>
            <a:r>
              <a:rPr lang="en-US" b="1" dirty="0" smtClean="0"/>
              <a:t> </a:t>
            </a:r>
            <a:r>
              <a:rPr lang="en-US" b="1" dirty="0"/>
              <a:t>status=*</a:t>
            </a:r>
          </a:p>
          <a:p>
            <a:r>
              <a:rPr lang="en-US" dirty="0"/>
              <a:t>And – drill into one bar on the histogram.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883637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</a:t>
            </a:r>
            <a:r>
              <a:rPr lang="en-US" altLang="en-US" dirty="0" smtClean="0"/>
              <a:t>Splunk?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100" y="1447800"/>
            <a:ext cx="7499350" cy="1752600"/>
          </a:xfrm>
        </p:spPr>
        <p:txBody>
          <a:bodyPr/>
          <a:lstStyle/>
          <a:p>
            <a:r>
              <a:rPr lang="en-US" altLang="en-US" dirty="0"/>
              <a:t>Search and analysis engine</a:t>
            </a:r>
          </a:p>
          <a:p>
            <a:r>
              <a:rPr lang="en-US" altLang="en-US" dirty="0"/>
              <a:t>Google like search of </a:t>
            </a:r>
            <a:r>
              <a:rPr lang="en-US" altLang="en-US" dirty="0" smtClean="0"/>
              <a:t>all/most of your </a:t>
            </a:r>
            <a:r>
              <a:rPr lang="en-US" altLang="en-US" dirty="0"/>
              <a:t>log </a:t>
            </a:r>
            <a:r>
              <a:rPr lang="en-US" altLang="en-US" dirty="0" smtClean="0"/>
              <a:t>data</a:t>
            </a:r>
          </a:p>
          <a:p>
            <a:r>
              <a:rPr lang="en-US" altLang="en-US" dirty="0" smtClean="0"/>
              <a:t>Splunk as a data analytics tool</a:t>
            </a:r>
            <a:endParaRPr lang="en-US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76104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975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4626" y="4937820"/>
            <a:ext cx="8818563" cy="605926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Click on “top values by time” under the status field on the left, which will produce the </a:t>
            </a:r>
            <a:r>
              <a:rPr lang="en-US" dirty="0" err="1"/>
              <a:t>timechart</a:t>
            </a:r>
            <a:r>
              <a:rPr lang="en-US" dirty="0"/>
              <a:t> above.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3" y="381000"/>
            <a:ext cx="8991147" cy="44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4688" y="5867400"/>
            <a:ext cx="8310824" cy="605926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Let’s exclude 200 status codes by adding </a:t>
            </a:r>
            <a:r>
              <a:rPr lang="en-US" b="1" dirty="0"/>
              <a:t>AND status!=200</a:t>
            </a:r>
            <a:r>
              <a:rPr lang="en-US" dirty="0"/>
              <a:t>, and change Line to Column.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1000"/>
            <a:ext cx="8915400" cy="534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3799" y="5334000"/>
            <a:ext cx="8105898" cy="605926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After changing from Line to Column, lets Stack the results (middle stack under Stack Mode). Much better!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48" y="596132"/>
            <a:ext cx="8763000" cy="435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3657600"/>
            <a:ext cx="4953000" cy="1436923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Lets now save this to a dashboard, a place we can go to view this search without having to </a:t>
            </a:r>
            <a:r>
              <a:rPr lang="en-US" dirty="0" smtClean="0"/>
              <a:t>remember what </a:t>
            </a:r>
            <a:r>
              <a:rPr lang="en-US" dirty="0"/>
              <a:t>we had just searched for. Click Save AS -&gt; Dashboard Panel. Fill in, and click Save. Then View dashboard.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415337" cy="2765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938923"/>
            <a:ext cx="3548740" cy="39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81000" y="4343400"/>
            <a:ext cx="8555969" cy="874357"/>
          </a:xfrm>
        </p:spPr>
        <p:txBody>
          <a:bodyPr/>
          <a:lstStyle/>
          <a:p>
            <a:r>
              <a:rPr lang="en-US" sz="2400" dirty="0" smtClean="0"/>
              <a:t>Now the dashboards shows the one we have just created.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9" y="914400"/>
            <a:ext cx="8920162" cy="2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66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4462575"/>
            <a:ext cx="8610600" cy="2206364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sz="2000" dirty="0"/>
              <a:t>Click on Search to get us back to our search bar, and lets key in: </a:t>
            </a:r>
            <a:r>
              <a:rPr lang="en-US" sz="2000" dirty="0" err="1"/>
              <a:t>buttercupgames</a:t>
            </a:r>
            <a:r>
              <a:rPr lang="en-US" sz="2000" dirty="0"/>
              <a:t>.</a:t>
            </a:r>
          </a:p>
          <a:p>
            <a:r>
              <a:rPr lang="en-US" sz="2000" dirty="0"/>
              <a:t>Development wants to know what web browsers are being used to access the site, but no fields currently </a:t>
            </a:r>
            <a:r>
              <a:rPr lang="en-US" sz="2000" dirty="0" smtClean="0"/>
              <a:t>exist on the left-side panel. </a:t>
            </a:r>
          </a:p>
          <a:p>
            <a:r>
              <a:rPr lang="en-US" sz="2000" dirty="0" smtClean="0"/>
              <a:t>No </a:t>
            </a:r>
            <a:r>
              <a:rPr lang="en-US" sz="2000" dirty="0"/>
              <a:t>problem – lets extract the browser field.</a:t>
            </a:r>
          </a:p>
          <a:p>
            <a:r>
              <a:rPr lang="en-US" sz="2000" dirty="0"/>
              <a:t>Find an event that contains a value that you’re looking for, and click the “&gt;” arrow just to the left of “Time</a:t>
            </a:r>
            <a:r>
              <a:rPr lang="en-US" sz="2000" dirty="0" smtClean="0"/>
              <a:t>”. The </a:t>
            </a:r>
            <a:r>
              <a:rPr lang="en-US" sz="2000" dirty="0"/>
              <a:t>event will expand with a down arrow, and Extract Fields will be under Event Actions. Click Extract Fields.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8305801" cy="43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5562600"/>
            <a:ext cx="9080500" cy="1436923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Click Regular Expression (</a:t>
            </a:r>
            <a:r>
              <a:rPr lang="en-US" dirty="0" err="1"/>
              <a:t>Splunk</a:t>
            </a:r>
            <a:r>
              <a:rPr lang="en-US" dirty="0"/>
              <a:t> will build a regular expression to extract our fields), and click next.</a:t>
            </a:r>
          </a:p>
          <a:p>
            <a:r>
              <a:rPr lang="en-US" dirty="0"/>
              <a:t>Highlight the value of the field you’d like to create, and lets name the field: </a:t>
            </a:r>
            <a:r>
              <a:rPr lang="en-US" dirty="0" err="1"/>
              <a:t>browser_type</a:t>
            </a:r>
            <a:endParaRPr lang="en-US" dirty="0"/>
          </a:p>
          <a:p>
            <a:r>
              <a:rPr lang="en-US" dirty="0"/>
              <a:t>Click Add Extraction.</a:t>
            </a:r>
          </a:p>
          <a:p>
            <a:endParaRPr lang="en-US" dirty="0"/>
          </a:p>
        </p:txBody>
      </p:sp>
      <p:pic>
        <p:nvPicPr>
          <p:cNvPr id="4" name="Picture 3" descr="Screen Shot 2016-03-04 at 7.36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52400"/>
            <a:ext cx="3758130" cy="2397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364541"/>
            <a:ext cx="8015287" cy="319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5334000"/>
            <a:ext cx="9080500" cy="1436923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Let’s verify that the extracted field contains values that are indeed types of browsers.</a:t>
            </a:r>
          </a:p>
          <a:p>
            <a:r>
              <a:rPr lang="en-US" dirty="0"/>
              <a:t>Good, click next to proceed.</a:t>
            </a:r>
          </a:p>
          <a:p>
            <a:r>
              <a:rPr lang="en-US" dirty="0"/>
              <a:t>Now, open the permissions to “App” which will allow users of the App the ability to leverage this extraction.</a:t>
            </a:r>
          </a:p>
          <a:p>
            <a:r>
              <a:rPr lang="en-US" dirty="0"/>
              <a:t>Click Next.</a:t>
            </a:r>
          </a:p>
        </p:txBody>
      </p:sp>
      <p:pic>
        <p:nvPicPr>
          <p:cNvPr id="2" name="Picture 1" descr="Screen Shot 2016-03-04 at 7.37.2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5914"/>
            <a:ext cx="7048800" cy="2897659"/>
          </a:xfrm>
          <a:prstGeom prst="rect">
            <a:avLst/>
          </a:prstGeom>
        </p:spPr>
      </p:pic>
      <p:pic>
        <p:nvPicPr>
          <p:cNvPr id="3" name="Picture 2" descr="Screen Shot 2016-03-04 at 7.37.41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901335"/>
            <a:ext cx="6096001" cy="24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62063" y="4929883"/>
            <a:ext cx="7326312" cy="328927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Success, Let’s explore the fields just created in search, by clicking the link. </a:t>
            </a:r>
          </a:p>
        </p:txBody>
      </p:sp>
      <p:pic>
        <p:nvPicPr>
          <p:cNvPr id="2" name="Picture 1" descr="Screen Shot 2016-03-04 at 7.37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27" y="857251"/>
            <a:ext cx="5636813" cy="38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5410200"/>
            <a:ext cx="9080500" cy="882925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You’ll now be taken to search, with the filter set to the </a:t>
            </a:r>
            <a:r>
              <a:rPr lang="en-US" dirty="0" err="1"/>
              <a:t>sourcetype</a:t>
            </a:r>
            <a:r>
              <a:rPr lang="en-US" dirty="0"/>
              <a:t> that the field extraction has been applied to. Note – field extractions are coupled to a </a:t>
            </a:r>
            <a:r>
              <a:rPr lang="en-US" dirty="0" err="1"/>
              <a:t>sourcetype</a:t>
            </a:r>
            <a:r>
              <a:rPr lang="en-US" dirty="0"/>
              <a:t>.</a:t>
            </a:r>
          </a:p>
          <a:p>
            <a:r>
              <a:rPr lang="en-US" dirty="0"/>
              <a:t>Click on “Top values”.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5800"/>
            <a:ext cx="7353300" cy="454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Sources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780409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35100" y="1447800"/>
            <a:ext cx="7499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en-US" dirty="0" err="1" smtClean="0"/>
              <a:t>Splunk</a:t>
            </a:r>
            <a:r>
              <a:rPr lang="en-US" altLang="en-US" dirty="0" smtClean="0"/>
              <a:t> is built to understand a vast data log format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6641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792" y="6019800"/>
            <a:ext cx="9080500" cy="605926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Notice how the search changed. And, instead of a bar graph, we want a pie chart, so drop down the “bar” option and change it to Pie.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"/>
            <a:ext cx="6958012" cy="3518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612468"/>
            <a:ext cx="4805362" cy="243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140" y="5881114"/>
            <a:ext cx="8470187" cy="882925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Lets add this search to our </a:t>
            </a:r>
            <a:r>
              <a:rPr lang="en-US" dirty="0" smtClean="0"/>
              <a:t>dashboard (use Existing dashboard option), </a:t>
            </a:r>
            <a:r>
              <a:rPr lang="en-US" dirty="0"/>
              <a:t>and then view the dashboard.</a:t>
            </a:r>
          </a:p>
          <a:p>
            <a:r>
              <a:rPr lang="en-US" dirty="0"/>
              <a:t>Click Edit -&gt; Edit Panels to drag the different panels to different positions.</a:t>
            </a:r>
          </a:p>
        </p:txBody>
      </p:sp>
      <p:pic>
        <p:nvPicPr>
          <p:cNvPr id="4" name="Picture 3" descr="Screen Shot 2016-03-04 at 7.38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05" y="76200"/>
            <a:ext cx="7620000" cy="2970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94" y="2901814"/>
            <a:ext cx="7528280" cy="29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500" y="5943600"/>
            <a:ext cx="8077200" cy="790592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sz="1600" dirty="0"/>
              <a:t>Let’s go back to search, and search for </a:t>
            </a:r>
            <a:r>
              <a:rPr lang="en-US" sz="1600" b="1" dirty="0" err="1"/>
              <a:t>buttercupgames</a:t>
            </a:r>
            <a:r>
              <a:rPr lang="en-US" sz="1600" b="1" dirty="0"/>
              <a:t> AND status!=200 </a:t>
            </a:r>
            <a:r>
              <a:rPr lang="en-US" sz="1600" dirty="0" smtClean="0"/>
              <a:t>again</a:t>
            </a:r>
            <a:r>
              <a:rPr lang="en-US" sz="1600" b="1" dirty="0" smtClean="0"/>
              <a:t> </a:t>
            </a:r>
            <a:r>
              <a:rPr lang="en-US" sz="1600" dirty="0" smtClean="0"/>
              <a:t>(we </a:t>
            </a:r>
            <a:r>
              <a:rPr lang="en-US" sz="1600" dirty="0"/>
              <a:t>want to see events that aren’t </a:t>
            </a:r>
            <a:r>
              <a:rPr lang="en-US" sz="1600" dirty="0" smtClean="0"/>
              <a:t>successful).  Click the “status” field on left panel and select “Top count” to show top-counted </a:t>
            </a:r>
            <a:r>
              <a:rPr lang="en-US" sz="1600" dirty="0"/>
              <a:t>unsuccessful status codes.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8915400" cy="2183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369083"/>
            <a:ext cx="8382000" cy="361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6700" y="5486400"/>
            <a:ext cx="9080500" cy="1159924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Let’s go back to search and: </a:t>
            </a:r>
            <a:r>
              <a:rPr lang="en-US" b="1" dirty="0" err="1"/>
              <a:t>buttercupgames</a:t>
            </a:r>
            <a:r>
              <a:rPr lang="en-US" b="1" dirty="0"/>
              <a:t> status=* | </a:t>
            </a:r>
            <a:r>
              <a:rPr lang="en-US" b="1" dirty="0" err="1"/>
              <a:t>iplocation</a:t>
            </a:r>
            <a:r>
              <a:rPr lang="en-US" b="1" dirty="0"/>
              <a:t> </a:t>
            </a:r>
            <a:r>
              <a:rPr lang="en-US" b="1" dirty="0" err="1"/>
              <a:t>clientip</a:t>
            </a:r>
            <a:endParaRPr lang="en-US" b="1" dirty="0"/>
          </a:p>
          <a:p>
            <a:r>
              <a:rPr lang="en-US" dirty="0"/>
              <a:t>We want to lookup the </a:t>
            </a:r>
            <a:r>
              <a:rPr lang="en-US" dirty="0" err="1"/>
              <a:t>clientip</a:t>
            </a:r>
            <a:r>
              <a:rPr lang="en-US" dirty="0"/>
              <a:t> values against  the </a:t>
            </a:r>
            <a:r>
              <a:rPr lang="en-US" dirty="0" err="1"/>
              <a:t>MaxMind</a:t>
            </a:r>
            <a:r>
              <a:rPr lang="en-US" dirty="0"/>
              <a:t> database to pull in City, Country, State, </a:t>
            </a:r>
            <a:r>
              <a:rPr lang="en-US" dirty="0" err="1"/>
              <a:t>Lat</a:t>
            </a:r>
            <a:r>
              <a:rPr lang="en-US" dirty="0"/>
              <a:t>, Lon of the IPs.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174674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6800" y="4648200"/>
            <a:ext cx="7696200" cy="1713922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Now, business is interested in seeing plots on a map of web users and what they’re doing with the website.</a:t>
            </a:r>
          </a:p>
          <a:p>
            <a:r>
              <a:rPr lang="en-US" dirty="0"/>
              <a:t>Lets append a </a:t>
            </a:r>
            <a:r>
              <a:rPr lang="en-US" dirty="0" smtClean="0"/>
              <a:t>“</a:t>
            </a:r>
            <a:r>
              <a:rPr lang="en-US" dirty="0" err="1" smtClean="0"/>
              <a:t>geostats</a:t>
            </a:r>
            <a:r>
              <a:rPr lang="en-US" dirty="0" smtClean="0"/>
              <a:t>” </a:t>
            </a:r>
            <a:r>
              <a:rPr lang="en-US" dirty="0"/>
              <a:t>command that counts the events by the values of the action field. </a:t>
            </a:r>
            <a:r>
              <a:rPr lang="en-US" dirty="0" smtClean="0"/>
              <a:t> Select “Cluster map” for the graph option. Pretty </a:t>
            </a:r>
            <a:r>
              <a:rPr lang="en-US" dirty="0"/>
              <a:t>cool! This is definitely dashboard worthy! Lets add to dashboard.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228600"/>
            <a:ext cx="885152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0" y="5867400"/>
            <a:ext cx="7543800" cy="882925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dirty="0"/>
              <a:t>Awesome! Now we have a single pane of glass that Operations, Development, and Business all care about – from one data source! Talk about value!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81" y="84554"/>
            <a:ext cx="8262937" cy="555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SPL (Search Processing Language) 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219200" y="1632532"/>
            <a:ext cx="7535334" cy="4768267"/>
          </a:xfrm>
          <a:prstGeom prst="rect">
            <a:avLst/>
          </a:prstGeom>
        </p:spPr>
        <p:txBody>
          <a:bodyPr vert="horz" wrap="square" lIns="51426" tIns="25713" rIns="51426" bIns="25713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sz="2400" dirty="0"/>
              <a:t>Over 140+ search commands</a:t>
            </a:r>
          </a:p>
          <a:p>
            <a:r>
              <a:rPr lang="en-US" sz="2400" dirty="0"/>
              <a:t>Syntax was originally based upon 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Unix pipeline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7FA9"/>
                </a:solidFill>
                <a:hlinkClick r:id="rId3"/>
              </a:rPr>
              <a:t>SQL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is optimized </a:t>
            </a:r>
            <a:r>
              <a:rPr lang="en-US" sz="2400" dirty="0">
                <a:solidFill>
                  <a:srgbClr val="007FA9"/>
                </a:solidFill>
              </a:rPr>
              <a:t>for time series data</a:t>
            </a:r>
            <a:endParaRPr lang="en-US" sz="2400" dirty="0"/>
          </a:p>
          <a:p>
            <a:r>
              <a:rPr lang="en-US" sz="2400" dirty="0"/>
              <a:t>The scope of SPL includes data searching, filtering, modification, manipulation, enrichment, insertion and deletion</a:t>
            </a:r>
          </a:p>
          <a:p>
            <a:r>
              <a:rPr lang="en-US" sz="2400" dirty="0"/>
              <a:t>Includes anomaly detection and machine </a:t>
            </a:r>
            <a:r>
              <a:rPr lang="en-US" sz="2400" dirty="0" smtClean="0"/>
              <a:t>learning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Acknowledgement: this and the next slide are modified based on “</a:t>
            </a:r>
            <a:r>
              <a:rPr lang="en-US" sz="2400" b="1" dirty="0" err="1">
                <a:solidFill>
                  <a:srgbClr val="0070C0"/>
                </a:solidFill>
              </a:rPr>
              <a:t>SplunkLive</a:t>
            </a:r>
            <a:r>
              <a:rPr lang="en-US" sz="2400" b="1" dirty="0">
                <a:solidFill>
                  <a:srgbClr val="0070C0"/>
                </a:solidFill>
              </a:rPr>
              <a:t>! Zurich 2017 - The Power of </a:t>
            </a:r>
            <a:r>
              <a:rPr lang="en-US" sz="2400" b="1" dirty="0" smtClean="0">
                <a:solidFill>
                  <a:srgbClr val="0070C0"/>
                </a:solidFill>
              </a:rPr>
              <a:t>SPL</a:t>
            </a:r>
            <a:r>
              <a:rPr lang="en-US" sz="2400" dirty="0" smtClean="0">
                <a:solidFill>
                  <a:srgbClr val="0070C0"/>
                </a:solidFill>
              </a:rPr>
              <a:t>”</a:t>
            </a:r>
          </a:p>
          <a:p>
            <a:pPr lvl="1"/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www.slideshare.net/Splunk/splunklive-zurich-2017-the-power-of-spl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143431" y="5624514"/>
            <a:ext cx="85714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3E9CF1-D74C-C84C-BFDE-2F04DF0BE56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78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775465"/>
            <a:ext cx="9144000" cy="544363"/>
          </a:xfrm>
          <a:prstGeom prst="rect">
            <a:avLst/>
          </a:prstGeom>
        </p:spPr>
        <p:txBody>
          <a:bodyPr wrap="square" lIns="51417" tIns="25709" rIns="51417" bIns="25709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search and filter </a:t>
            </a:r>
            <a:r>
              <a:rPr lang="en-US" sz="3200" dirty="0"/>
              <a:t>| </a:t>
            </a:r>
            <a:r>
              <a:rPr lang="en-US" sz="3200" dirty="0">
                <a:solidFill>
                  <a:schemeClr val="accent2"/>
                </a:solidFill>
              </a:rPr>
              <a:t>munge </a:t>
            </a:r>
            <a:r>
              <a:rPr lang="en-US" sz="3200" dirty="0"/>
              <a:t>| </a:t>
            </a:r>
            <a:r>
              <a:rPr lang="en-US" sz="3200" dirty="0">
                <a:solidFill>
                  <a:schemeClr val="accent3"/>
                </a:solidFill>
              </a:rPr>
              <a:t>report</a:t>
            </a:r>
            <a:r>
              <a:rPr lang="en-US" sz="3200" dirty="0">
                <a:solidFill>
                  <a:srgbClr val="7FC365"/>
                </a:solidFill>
              </a:rPr>
              <a:t> </a:t>
            </a:r>
            <a:r>
              <a:rPr lang="en-US" sz="3200" dirty="0"/>
              <a:t>| </a:t>
            </a:r>
            <a:r>
              <a:rPr lang="en-US" sz="3200" dirty="0">
                <a:solidFill>
                  <a:schemeClr val="accent4"/>
                </a:solidFill>
              </a:rPr>
              <a:t>cleanup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8992" y="4281551"/>
            <a:ext cx="8086018" cy="733965"/>
          </a:xfrm>
          <a:prstGeom prst="roundRect">
            <a:avLst/>
          </a:prstGeom>
          <a:noFill/>
          <a:ln w="7620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| rename sum(</a:t>
            </a:r>
            <a:r>
              <a:rPr lang="en-US" sz="2200" dirty="0" err="1">
                <a:solidFill>
                  <a:schemeClr val="tx1"/>
                </a:solidFill>
              </a:rPr>
              <a:t>PrxyLgKB</a:t>
            </a:r>
            <a:r>
              <a:rPr lang="en-US" sz="2200" dirty="0">
                <a:solidFill>
                  <a:schemeClr val="tx1"/>
                </a:solidFill>
              </a:rPr>
              <a:t>) AS "Total KB" dc(</a:t>
            </a:r>
            <a:r>
              <a:rPr lang="en-US" sz="2200" dirty="0" err="1">
                <a:solidFill>
                  <a:schemeClr val="tx1"/>
                </a:solidFill>
              </a:rPr>
              <a:t>ASA_NAT_clientip</a:t>
            </a:r>
            <a:r>
              <a:rPr lang="en-US" sz="2200" dirty="0">
                <a:solidFill>
                  <a:schemeClr val="tx1"/>
                </a:solidFill>
              </a:rPr>
              <a:t>) AS "Unique Customers"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71" y="3288303"/>
            <a:ext cx="2906849" cy="418330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| </a:t>
            </a:r>
            <a:r>
              <a:rPr lang="en-US" sz="2200" dirty="0" err="1">
                <a:solidFill>
                  <a:schemeClr val="tx1"/>
                </a:solidFill>
              </a:rPr>
              <a:t>eval</a:t>
            </a:r>
            <a:r>
              <a:rPr lang="en-US" sz="2200" dirty="0">
                <a:solidFill>
                  <a:schemeClr val="tx1"/>
                </a:solidFill>
              </a:rPr>
              <a:t> KB=bytes/1024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8158" y="2772770"/>
            <a:ext cx="2902162" cy="441893"/>
          </a:xfrm>
          <a:prstGeom prst="roundRect">
            <a:avLst/>
          </a:prstGeom>
          <a:noFill/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sourcetype</a:t>
            </a:r>
            <a:r>
              <a:rPr lang="en-US" sz="2200" dirty="0">
                <a:solidFill>
                  <a:schemeClr val="tx1"/>
                </a:solidFill>
              </a:rPr>
              <a:t>=access*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9034" y="3769548"/>
            <a:ext cx="5924631" cy="449088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| stats sum(</a:t>
            </a:r>
            <a:r>
              <a:rPr lang="en-US" sz="2200" dirty="0" err="1">
                <a:solidFill>
                  <a:schemeClr val="tx1"/>
                </a:solidFill>
              </a:rPr>
              <a:t>PrxyLgKB</a:t>
            </a:r>
            <a:r>
              <a:rPr lang="en-US" sz="2200" dirty="0">
                <a:solidFill>
                  <a:schemeClr val="tx1"/>
                </a:solidFill>
              </a:rPr>
              <a:t>) dc(</a:t>
            </a:r>
            <a:r>
              <a:rPr lang="en-US" sz="2200" dirty="0" err="1">
                <a:solidFill>
                  <a:schemeClr val="tx1"/>
                </a:solidFill>
              </a:rPr>
              <a:t>ASA_NAT_clientip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cs typeface="Calibri"/>
              </a:rPr>
              <a:t>SPL Basic Structure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143431" y="5624514"/>
            <a:ext cx="85714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3E9CF1-D74C-C84C-BFDE-2F04DF0BE56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58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 Searches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415337" cy="2859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419600"/>
            <a:ext cx="7620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Acknowledgement: this and the next slide are modified based on </a:t>
            </a:r>
            <a:r>
              <a:rPr lang="en-US" sz="2400" dirty="0" smtClean="0">
                <a:solidFill>
                  <a:srgbClr val="0070C0"/>
                </a:solidFill>
              </a:rPr>
              <a:t>“</a:t>
            </a:r>
            <a:r>
              <a:rPr lang="en-US" sz="2400" b="1" dirty="0"/>
              <a:t>Getting Started with </a:t>
            </a:r>
            <a:r>
              <a:rPr lang="en-US" sz="2400" b="1" dirty="0" err="1"/>
              <a:t>Splunk</a:t>
            </a:r>
            <a:r>
              <a:rPr lang="en-US" sz="2400" b="1" dirty="0"/>
              <a:t> </a:t>
            </a:r>
            <a:r>
              <a:rPr lang="en-US" sz="2400" b="1" dirty="0" smtClean="0"/>
              <a:t>Hands-on</a:t>
            </a:r>
            <a:r>
              <a:rPr lang="en-US" sz="2400" dirty="0" smtClean="0">
                <a:solidFill>
                  <a:srgbClr val="0070C0"/>
                </a:solidFill>
              </a:rPr>
              <a:t>”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www.slideshare.net/Splunk/getting-started-with-splunk-handson-69769395</a:t>
            </a:r>
            <a:endParaRPr lang="en-US" sz="2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35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Searches Used Cont’d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3" y="1752600"/>
            <a:ext cx="8719907" cy="1706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40" y="4419600"/>
            <a:ext cx="8972550" cy="8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73536"/>
            <a:ext cx="6663037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276" y="3429000"/>
            <a:ext cx="2019300" cy="324802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95400" y="533400"/>
            <a:ext cx="7499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en-US" dirty="0" err="1" smtClean="0"/>
              <a:t>Splunk</a:t>
            </a:r>
            <a:r>
              <a:rPr lang="en-US" altLang="en-US" dirty="0" smtClean="0"/>
              <a:t> provides comprehensive data analytics </a:t>
            </a:r>
          </a:p>
          <a:p>
            <a:r>
              <a:rPr lang="en-US" altLang="en-US" dirty="0" smtClean="0"/>
              <a:t>Can automatically collects data in real-time from multiple systems</a:t>
            </a:r>
          </a:p>
          <a:p>
            <a:r>
              <a:rPr lang="en-US" altLang="en-US" dirty="0" smtClean="0"/>
              <a:t>Can give Alerts/Event </a:t>
            </a:r>
            <a:r>
              <a:rPr lang="en-US" altLang="en-US" dirty="0" err="1" smtClean="0"/>
              <a:t>notfications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371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19250"/>
            <a:ext cx="7924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4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5264944" y="4179094"/>
            <a:ext cx="1913335" cy="10060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en-US" altLang="en-US" sz="1350" b="1">
              <a:solidFill>
                <a:srgbClr val="FFFFFF"/>
              </a:solidFill>
            </a:endParaRPr>
          </a:p>
        </p:txBody>
      </p:sp>
      <p:pic>
        <p:nvPicPr>
          <p:cNvPr id="38" name="Picture 16" descr="unstructured-data-green.png"/>
          <p:cNvPicPr>
            <a:picLocks noChangeAspect="1"/>
          </p:cNvPicPr>
          <p:nvPr/>
        </p:nvPicPr>
        <p:blipFill>
          <a:blip r:embed="rId3" cstate="hqprint">
            <a:alphaModFix amt="15000"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363" y="4299274"/>
            <a:ext cx="836138" cy="82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14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" descr="unstructured-data-green.png"/>
          <p:cNvPicPr>
            <a:picLocks noChangeAspect="1"/>
          </p:cNvPicPr>
          <p:nvPr/>
        </p:nvPicPr>
        <p:blipFill>
          <a:blip r:embed="rId3" cstate="hqprint">
            <a:alphaModFix amt="15000"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1745" y="4297568"/>
            <a:ext cx="836138" cy="82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14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Why Splunk?</a:t>
            </a:r>
            <a:endParaRPr lang="en-US" alt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850827" y="2830116"/>
            <a:ext cx="1925241" cy="5191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FFFF"/>
                </a:solidFill>
                <a:sym typeface="Arial"/>
              </a:rPr>
              <a:t>SQL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265873" y="2830116"/>
            <a:ext cx="1925242" cy="519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FFFF"/>
                </a:solidFill>
                <a:sym typeface="Arial"/>
              </a:rPr>
              <a:t>Search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850827" y="2230041"/>
            <a:ext cx="1925241" cy="51911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FFFF"/>
                </a:solidFill>
                <a:sym typeface="Arial"/>
              </a:rPr>
              <a:t>Schema at Write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265873" y="2230041"/>
            <a:ext cx="1925241" cy="520303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FFFF"/>
                </a:solidFill>
                <a:sym typeface="Arial"/>
              </a:rPr>
              <a:t>Schema at Read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4514852" y="1830266"/>
            <a:ext cx="0" cy="3428999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2289304" y="1808560"/>
            <a:ext cx="1048287" cy="269779"/>
          </a:xfrm>
          <a:prstGeom prst="rect">
            <a:avLst/>
          </a:prstGeom>
        </p:spPr>
        <p:txBody>
          <a:bodyPr wrap="none" lIns="38570" tIns="19285" rIns="38570" bIns="1928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515151"/>
                </a:solidFill>
                <a:latin typeface="Arial"/>
                <a:ea typeface=""/>
                <a:cs typeface=""/>
                <a:sym typeface="Arial"/>
              </a:rPr>
              <a:t>Traditional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5865844" y="1808560"/>
            <a:ext cx="717492" cy="269779"/>
          </a:xfrm>
          <a:prstGeom prst="rect">
            <a:avLst/>
          </a:prstGeom>
        </p:spPr>
        <p:txBody>
          <a:bodyPr wrap="none" lIns="38570" tIns="19285" rIns="38570" bIns="1928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65A637"/>
                </a:solidFill>
                <a:latin typeface="Arial"/>
                <a:ea typeface=""/>
                <a:cs typeface=""/>
                <a:sym typeface="Arial"/>
              </a:rPr>
              <a:t>Splunk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850827" y="3420666"/>
            <a:ext cx="1925242" cy="519113"/>
          </a:xfrm>
          <a:prstGeom prst="rect">
            <a:avLst/>
          </a:prstGeom>
          <a:solidFill>
            <a:schemeClr val="bg2">
              <a:lumMod val="25000"/>
            </a:schemeClr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FFFF"/>
                </a:solidFill>
                <a:sym typeface="Arial"/>
              </a:rPr>
              <a:t>ETL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265873" y="3420666"/>
            <a:ext cx="1925241" cy="5191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FFFF"/>
                </a:solidFill>
                <a:sym typeface="Arial"/>
              </a:rPr>
              <a:t>Universal Indexing</a:t>
            </a:r>
          </a:p>
        </p:txBody>
      </p:sp>
      <p:sp>
        <p:nvSpPr>
          <p:cNvPr id="31" name="TextBox 30"/>
          <p:cNvSpPr txBox="1"/>
          <p:nvPr/>
        </p:nvSpPr>
        <p:spPr bwMode="gray">
          <a:xfrm>
            <a:off x="5409011" y="4927401"/>
            <a:ext cx="478631" cy="165904"/>
          </a:xfrm>
          <a:prstGeom prst="rect">
            <a:avLst/>
          </a:prstGeom>
        </p:spPr>
        <p:txBody>
          <a:bodyPr lIns="38570" tIns="19285" rIns="38570" bIns="1928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dirty="0">
                <a:solidFill>
                  <a:srgbClr val="FFFFFF"/>
                </a:solidFill>
                <a:latin typeface="Arial"/>
                <a:ea typeface=""/>
                <a:cs typeface=""/>
                <a:sym typeface="Arial"/>
              </a:rPr>
              <a:t>Volume</a:t>
            </a:r>
          </a:p>
        </p:txBody>
      </p:sp>
      <p:sp>
        <p:nvSpPr>
          <p:cNvPr id="32" name="TextBox 31"/>
          <p:cNvSpPr txBox="1"/>
          <p:nvPr/>
        </p:nvSpPr>
        <p:spPr bwMode="gray">
          <a:xfrm>
            <a:off x="5993013" y="4927401"/>
            <a:ext cx="485775" cy="165904"/>
          </a:xfrm>
          <a:prstGeom prst="rect">
            <a:avLst/>
          </a:prstGeom>
        </p:spPr>
        <p:txBody>
          <a:bodyPr lIns="38570" tIns="19285" rIns="38570" bIns="1928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dirty="0">
                <a:solidFill>
                  <a:srgbClr val="FFFFFF"/>
                </a:solidFill>
                <a:latin typeface="Arial"/>
                <a:ea typeface=""/>
                <a:cs typeface=""/>
                <a:sym typeface="Arial"/>
              </a:rPr>
              <a:t>Velocity</a:t>
            </a:r>
          </a:p>
        </p:txBody>
      </p:sp>
      <p:sp>
        <p:nvSpPr>
          <p:cNvPr id="33" name="TextBox 32"/>
          <p:cNvSpPr txBox="1"/>
          <p:nvPr/>
        </p:nvSpPr>
        <p:spPr bwMode="gray">
          <a:xfrm>
            <a:off x="6584159" y="4927401"/>
            <a:ext cx="445294" cy="165904"/>
          </a:xfrm>
          <a:prstGeom prst="rect">
            <a:avLst/>
          </a:prstGeom>
        </p:spPr>
        <p:txBody>
          <a:bodyPr lIns="38570" tIns="19285" rIns="38570" bIns="1928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dirty="0">
                <a:solidFill>
                  <a:srgbClr val="FFFFFF"/>
                </a:solidFill>
                <a:latin typeface="Arial"/>
                <a:ea typeface=""/>
                <a:cs typeface=""/>
                <a:sym typeface="Arial"/>
              </a:rPr>
              <a:t>Variety</a:t>
            </a:r>
          </a:p>
        </p:txBody>
      </p:sp>
      <p:cxnSp>
        <p:nvCxnSpPr>
          <p:cNvPr id="34" name="Straight Connector 33"/>
          <p:cNvCxnSpPr/>
          <p:nvPr/>
        </p:nvCxnSpPr>
        <p:spPr bwMode="gray">
          <a:xfrm>
            <a:off x="5940328" y="4901804"/>
            <a:ext cx="0" cy="217884"/>
          </a:xfrm>
          <a:prstGeom prst="line">
            <a:avLst/>
          </a:prstGeom>
          <a:ln w="63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gray">
          <a:xfrm flipH="1">
            <a:off x="6531474" y="4901804"/>
            <a:ext cx="1" cy="217884"/>
          </a:xfrm>
          <a:prstGeom prst="line">
            <a:avLst/>
          </a:prstGeom>
          <a:ln w="63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 bwMode="gray">
          <a:xfrm>
            <a:off x="5268517" y="4433887"/>
            <a:ext cx="1909763" cy="477528"/>
          </a:xfrm>
          <a:prstGeom prst="rect">
            <a:avLst/>
          </a:prstGeom>
        </p:spPr>
        <p:txBody>
          <a:bodyPr lIns="38570" tIns="19285" rIns="38570" bIns="19285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FFFFFF"/>
                </a:solidFill>
              </a:rPr>
              <a:t>Unstructured</a:t>
            </a:r>
          </a:p>
          <a:p>
            <a:pPr algn="ctr" eaLnBrk="1" hangingPunct="1"/>
            <a:endParaRPr lang="en-US" altLang="en-US" sz="1350">
              <a:solidFill>
                <a:srgbClr val="FFFFFF"/>
              </a:solidFill>
            </a:endParaRPr>
          </a:p>
        </p:txBody>
      </p:sp>
      <p:grpSp>
        <p:nvGrpSpPr>
          <p:cNvPr id="40" name="Group 18"/>
          <p:cNvGrpSpPr>
            <a:grpSpLocks/>
          </p:cNvGrpSpPr>
          <p:nvPr/>
        </p:nvGrpSpPr>
        <p:grpSpPr bwMode="auto">
          <a:xfrm>
            <a:off x="1955658" y="3988316"/>
            <a:ext cx="1775375" cy="1362353"/>
            <a:chOff x="1836514" y="3142256"/>
            <a:chExt cx="1386840" cy="105906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836514" y="3142256"/>
              <a:ext cx="1386840" cy="105906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 bwMode="gray">
            <a:xfrm>
              <a:off x="2130528" y="3317405"/>
              <a:ext cx="820927" cy="568611"/>
            </a:xfrm>
            <a:prstGeom prst="rect">
              <a:avLst/>
            </a:prstGeom>
          </p:spPr>
          <p:txBody>
            <a:bodyPr wrap="none" lIns="38570" tIns="19285" rIns="38570" bIns="19285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rgbClr val="FFFFFF"/>
                  </a:solidFill>
                  <a:latin typeface="Arial"/>
                  <a:ea typeface=""/>
                  <a:cs typeface=""/>
                  <a:sym typeface="Arial"/>
                </a:rPr>
                <a:t>Structured</a:t>
              </a: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rgbClr val="FFFFFF"/>
                  </a:solidFill>
                  <a:latin typeface="Arial"/>
                  <a:ea typeface=""/>
                  <a:cs typeface=""/>
                  <a:sym typeface="Arial"/>
                </a:rPr>
                <a:t>RDBMS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80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Splunk Overall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62200"/>
            <a:ext cx="79552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5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Splunk</a:t>
            </a:r>
            <a:r>
              <a:rPr lang="en-US" altLang="en-US" dirty="0" smtClean="0"/>
              <a:t> Has Two Parts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Splunkd</a:t>
            </a:r>
            <a:endParaRPr lang="en-US" altLang="en-US" dirty="0"/>
          </a:p>
          <a:p>
            <a:pPr lvl="1"/>
            <a:r>
              <a:rPr lang="en-US" altLang="en-US" dirty="0"/>
              <a:t>Does all the heavy </a:t>
            </a:r>
            <a:r>
              <a:rPr lang="en-US" altLang="en-US" dirty="0" smtClean="0"/>
              <a:t>lifting</a:t>
            </a:r>
            <a:endParaRPr lang="en-US" altLang="en-US" dirty="0"/>
          </a:p>
          <a:p>
            <a:pPr lvl="1"/>
            <a:r>
              <a:rPr lang="en-US" altLang="en-US" dirty="0"/>
              <a:t>Indexes all files</a:t>
            </a:r>
          </a:p>
          <a:p>
            <a:pPr lvl="1"/>
            <a:r>
              <a:rPr lang="en-US" altLang="en-US" dirty="0"/>
              <a:t>Controls Access to data</a:t>
            </a:r>
          </a:p>
          <a:p>
            <a:pPr lvl="1"/>
            <a:r>
              <a:rPr lang="en-US" altLang="en-US" dirty="0"/>
              <a:t>Core component</a:t>
            </a:r>
          </a:p>
          <a:p>
            <a:r>
              <a:rPr lang="en-US" altLang="en-US" dirty="0" err="1"/>
              <a:t>SplunkWeb</a:t>
            </a:r>
            <a:endParaRPr lang="en-US" altLang="en-US" dirty="0"/>
          </a:p>
          <a:p>
            <a:pPr lvl="1"/>
            <a:r>
              <a:rPr lang="en-US" altLang="en-US" dirty="0"/>
              <a:t>User interface to the data</a:t>
            </a:r>
          </a:p>
          <a:p>
            <a:pPr lvl="1"/>
            <a:r>
              <a:rPr lang="en-US" altLang="en-US" dirty="0" err="1"/>
              <a:t>CherryPY</a:t>
            </a:r>
            <a:r>
              <a:rPr lang="en-US" altLang="en-US" dirty="0"/>
              <a:t> web </a:t>
            </a:r>
            <a:r>
              <a:rPr lang="en-US" altLang="en-US" dirty="0" smtClean="0"/>
              <a:t>server</a:t>
            </a:r>
          </a:p>
          <a:p>
            <a:pPr lvl="1"/>
            <a:r>
              <a:rPr lang="en-US" altLang="en-US" dirty="0" smtClean="0"/>
              <a:t>User can use browser to utilize </a:t>
            </a:r>
            <a:r>
              <a:rPr lang="en-US" altLang="en-US" dirty="0" err="1" smtClean="0"/>
              <a:t>Splunk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1841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4202</TotalTime>
  <Words>1509</Words>
  <Application>Microsoft Office PowerPoint</Application>
  <PresentationFormat>On-screen Show (4:3)</PresentationFormat>
  <Paragraphs>186</Paragraphs>
  <Slides>49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ＭＳ Ｐゴシック</vt:lpstr>
      <vt:lpstr>宋体</vt:lpstr>
      <vt:lpstr>华文中宋</vt:lpstr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Wingdings 3</vt:lpstr>
      <vt:lpstr>Solstice</vt:lpstr>
      <vt:lpstr>Introduction of Incidence Response Software - Splunk </vt:lpstr>
      <vt:lpstr>Acknowledgement</vt:lpstr>
      <vt:lpstr>What is Splunk?</vt:lpstr>
      <vt:lpstr>Data Sources</vt:lpstr>
      <vt:lpstr>PowerPoint Presentation</vt:lpstr>
      <vt:lpstr>PowerPoint Presentation</vt:lpstr>
      <vt:lpstr>Why Splunk?</vt:lpstr>
      <vt:lpstr>Splunk Overall Process</vt:lpstr>
      <vt:lpstr>Splunk Has Two Parts</vt:lpstr>
      <vt:lpstr>Versions</vt:lpstr>
      <vt:lpstr>Download and Install Free Splunk</vt:lpstr>
      <vt:lpstr>Installation</vt:lpstr>
      <vt:lpstr>Demonstration</vt:lpstr>
      <vt:lpstr>Add Local Data</vt:lpstr>
      <vt:lpstr>Add Local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Rethink: Splunk vs. Wireshark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 (Search Processing Language) Overview</vt:lpstr>
      <vt:lpstr>SPL Basic Structure</vt:lpstr>
      <vt:lpstr>Some Example Searches</vt:lpstr>
      <vt:lpstr>Searches Used Cont’d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Event Logs (.evt and .evtx File Formats)</dc:title>
  <dc:creator>User</dc:creator>
  <cp:lastModifiedBy>czou</cp:lastModifiedBy>
  <cp:revision>171</cp:revision>
  <cp:lastPrinted>2017-10-12T14:28:25Z</cp:lastPrinted>
  <dcterms:created xsi:type="dcterms:W3CDTF">2013-11-10T00:52:34Z</dcterms:created>
  <dcterms:modified xsi:type="dcterms:W3CDTF">2018-02-04T06:01:56Z</dcterms:modified>
</cp:coreProperties>
</file>