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64" r:id="rId2"/>
    <p:sldId id="280" r:id="rId3"/>
    <p:sldId id="281" r:id="rId4"/>
    <p:sldId id="282" r:id="rId5"/>
    <p:sldId id="283" r:id="rId6"/>
    <p:sldId id="285" r:id="rId7"/>
    <p:sldId id="287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42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20" d="100"/>
          <a:sy n="120" d="100"/>
        </p:scale>
        <p:origin x="16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FAAC46DA-BF1B-4F91-B293-DD03F427661D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09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F0AB4D8-3D60-431B-BE39-0070D052A875}" type="slidenum">
              <a:rPr lang="en-US" altLang="en-US" sz="11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1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4E70FB66-F78A-40A5-A34D-45C563260B8D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4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11200" indent="-273050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095375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535113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1973263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4304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8876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3448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020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BEC556C-2FC6-4579-91C9-C5F4298B3261}" type="slidenum">
              <a:rPr lang="zh-CN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zh-CN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1840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5C3DC285-C993-422F-A64B-66F77A26AA5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09E34BD1-47FA-46BA-9D32-E951A3C694C7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150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DE92878-303A-4190-B0B3-428F90D4B05A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6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27145B1-FF13-47B8-AED6-A902390E35A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5142420C-0EAA-4B9A-B4BA-105A6C43526F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8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7C57FC10-2892-41D0-B4F2-D8281D59374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FA806A5F-583C-4609-94AB-8B3CE37F594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5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0ED9BA38-9506-4418-BFDC-96DA7E519C3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6AB4022-1988-43FD-B738-F69E524EF886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2750C32-423F-4F77-9962-0F7FF98C92C4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21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E420B23-02D0-426A-A18D-6E658EC41527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5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ABBB3C22-FA2F-4969-B098-3A13F76244B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2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F6B4C6A-7D6C-42AD-8C84-6C1810B47AA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52475" indent="-28892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5887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2242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8597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431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30003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575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9147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1C57F46-8A46-4C5E-93B2-02CC0ED7FB6B}" type="slidenum">
              <a:rPr lang="en-US" altLang="zh-CN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zh-CN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27133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AF72FE33-14A1-476E-9748-894748B97FF3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1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C2D4EC4-E455-4194-8F80-1ACC4DB2CF1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17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341A5DB-2C4B-42B9-A02B-880934E45FC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5F38B8A-5802-46EE-913D-C0F356B7F610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7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341A5DB-2C4B-42B9-A02B-880934E45FC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27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F99177F1-4E1B-4803-B1FF-8B32726B0843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7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492D28C-EB7B-49D6-B205-A8DB34B816F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54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D711F48-A100-4B83-B286-6D2FB0B6C1F6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06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7DD3648A-22FE-42A5-9DB7-365B50BC632F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3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37B201EC-5424-462A-8867-255586B33B5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52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DF88BEC-A0A7-4684-80BD-1CF894437BC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96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22FF419-8D9D-4111-97C8-A047F12DE7AA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02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A4EAE97-4EB9-4D95-86A8-8B417A10243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7000D56-E43E-4796-9F88-70935A42057C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955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41302F1-03A2-4055-91F7-F170275D5691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536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DB8B73F3-720E-400D-AA7B-D80318E068F7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8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4468AA62-7531-4B8E-8335-DB0145D186C9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65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D437B0A2-9CA4-4272-85D8-F6C1CDF8521B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50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9E332842-338E-4529-83C9-4BCE4B1D6E7B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r>
              <a:rPr lang="en-US" altLang="en-US" smtClean="0"/>
              <a:t>Ping quasar.cs.berkeley.edu.</a:t>
            </a:r>
          </a:p>
          <a:p>
            <a:r>
              <a:rPr lang="en-US" altLang="en-US" smtClean="0"/>
              <a:t>Demonstrates the use of “or”</a:t>
            </a:r>
          </a:p>
        </p:txBody>
      </p:sp>
    </p:spTree>
    <p:extLst>
      <p:ext uri="{BB962C8B-B14F-4D97-AF65-F5344CB8AC3E}">
        <p14:creationId xmlns:p14="http://schemas.microsoft.com/office/powerpoint/2010/main" val="15533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A09F-4543-414F-9A5A-3AFE0440F5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0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pdump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pcap.org/windum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lta.ebiz.uapps.net/ProductFiles/productfiles/672/wireshark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maniak.com/wireshark_filters.php" TargetMode="External"/><Relationship Id="rId4" Type="http://schemas.openxmlformats.org/officeDocument/2006/relationships/hyperlink" Target="http://www.eecs.berkeley.edu/~jortiz/courses/ee122/presentations/Wireshark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grep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howto-use-grep-command-in-linux-unix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geekstuff.com/2009/03/15-practical-unix-grep-command-example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wireshark.org/SampleCaptures" TargetMode="External"/><Relationship Id="rId2" Type="http://schemas.openxmlformats.org/officeDocument/2006/relationships/hyperlink" Target="http://www.netresec.com/?page=PcapFile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kfest.wireshark.org/assets/presentations15/packetchallenge.zip" TargetMode="External"/><Relationship Id="rId2" Type="http://schemas.openxmlformats.org/officeDocument/2006/relationships/hyperlink" Target="http://forensicscontest.com/2010/02/03/puzzle-4-the-curious-mr-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Traffic Analysis– Wireshark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Incident </a:t>
            </a:r>
            <a:r>
              <a:rPr lang="en-US" b="1" dirty="0" smtClean="0"/>
              <a:t>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smtClean="0"/>
              <a:t>Cliff Zou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B3FBEA4-F4CD-40D0-A73E-7D0CDBE8B81B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(contd.)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packets destined to longwood.eecs.ucf.edu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“dst host longwood.eecs.ucf.edu”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both DNS packets and TCP packets to/from longwood.eecs.ucf.edu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“(tcp and host longwood.eecs.ucf.edu) or udp port 53”</a:t>
            </a:r>
          </a:p>
          <a:p>
            <a:pPr marL="609600" indent="-609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D8ED2AF-A3F7-4756-BC3F-92FBCF691A70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Running tcpdump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Requires </a:t>
            </a:r>
            <a:r>
              <a:rPr lang="en-US" altLang="en-US" sz="2800" dirty="0" err="1" smtClean="0"/>
              <a:t>superuser</a:t>
            </a:r>
            <a:r>
              <a:rPr lang="en-US" altLang="en-US" sz="2800" dirty="0" smtClean="0"/>
              <a:t>/administrator privileges on Unix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hlinkClick r:id="rId3"/>
              </a:rPr>
              <a:t>http://www.tcpdump.org/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do it on your own Unix machine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install a Linux OS in </a:t>
            </a:r>
            <a:r>
              <a:rPr lang="en-US" altLang="en-US" sz="2400" dirty="0" err="1" smtClean="0"/>
              <a:t>Vmware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VirtualBox</a:t>
            </a:r>
            <a:r>
              <a:rPr lang="en-US" altLang="en-US" sz="2400" dirty="0" smtClean="0"/>
              <a:t> on your windows machine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Tcpdump</a:t>
            </a:r>
            <a:r>
              <a:rPr lang="en-US" altLang="en-US" sz="2800" dirty="0" smtClean="0"/>
              <a:t> for Windows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WinDump</a:t>
            </a:r>
            <a:r>
              <a:rPr lang="en-US" altLang="en-US" sz="2400" dirty="0" smtClean="0"/>
              <a:t>:   </a:t>
            </a:r>
            <a:r>
              <a:rPr lang="en-US" altLang="en-US" sz="2400" dirty="0" smtClean="0">
                <a:hlinkClick r:id="rId4"/>
              </a:rPr>
              <a:t>http://www.winpcap.org/windump/</a:t>
            </a:r>
            <a:endParaRPr lang="en-US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Free software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2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 What is WireShark?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Packet sniffer/protocol analyzer</a:t>
            </a:r>
          </a:p>
          <a:p>
            <a:pPr eaLnBrk="1" hangingPunct="1"/>
            <a:r>
              <a:rPr lang="en-US" altLang="en-US" smtClean="0"/>
              <a:t>Open Source Network Tool</a:t>
            </a:r>
          </a:p>
          <a:p>
            <a:pPr eaLnBrk="1" hangingPunct="1"/>
            <a:r>
              <a:rPr lang="en-US" altLang="en-US" smtClean="0"/>
              <a:t>Latest version of the ethereal tool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3796" name="Picture 2" descr="https://lh4.googleusercontent.com/-sFQUNGss9so/AAAAAAAAAAI/AAAAAAAAAC0/jwtcdocZgc0/s48-c-k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35718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59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tShark?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command-line based packet capture tool </a:t>
            </a:r>
          </a:p>
          <a:p>
            <a:r>
              <a:rPr lang="en-US" altLang="en-US" smtClean="0"/>
              <a:t>Equivalent to Wireshark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067990C-8646-4660-8F64-BE61EB707EBA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3625"/>
            <a:ext cx="22288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0674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90A6624-C5E1-4A67-A29F-18A6AD3C9017}" type="slidenum">
              <a:rPr lang="zh-CN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14</a:t>
            </a:fld>
            <a:endParaRPr lang="en-US" altLang="zh-CN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Network Layered Structure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6363"/>
            <a:ext cx="7448550" cy="747712"/>
          </a:xfrm>
        </p:spPr>
        <p:txBody>
          <a:bodyPr/>
          <a:lstStyle/>
          <a:p>
            <a:r>
              <a:rPr lang="en-US" altLang="zh-CN" sz="2800" smtClean="0">
                <a:ea typeface="宋体" panose="02010600030101010101" pitchFamily="2" charset="-122"/>
              </a:rPr>
              <a:t>What is the Internet?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31875" y="28384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Application</a:t>
            </a:r>
          </a:p>
        </p:txBody>
      </p:sp>
      <p:graphicFrame>
        <p:nvGraphicFramePr>
          <p:cNvPr id="378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8275" y="1976438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976438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2"/>
          <p:cNvGraphicFramePr>
            <a:graphicFrameLocks noChangeAspect="1"/>
          </p:cNvGraphicFramePr>
          <p:nvPr/>
        </p:nvGraphicFramePr>
        <p:xfrm>
          <a:off x="6105525" y="2003425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378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003425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5640388" y="2874963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Application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1009650" y="426402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Network</a:t>
            </a:r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5616575" y="42703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Network</a:t>
            </a:r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996950" y="49307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Data Link</a:t>
            </a:r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1028700" y="3535363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Transport</a:t>
            </a:r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5616575" y="35623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Transport</a:t>
            </a:r>
          </a:p>
        </p:txBody>
      </p:sp>
      <p:sp>
        <p:nvSpPr>
          <p:cNvPr id="37902" name="Rectangle 19"/>
          <p:cNvSpPr>
            <a:spLocks noChangeArrowheads="1"/>
          </p:cNvSpPr>
          <p:nvPr/>
        </p:nvSpPr>
        <p:spPr bwMode="auto">
          <a:xfrm>
            <a:off x="5605463" y="4956175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Data Link</a:t>
            </a:r>
          </a:p>
        </p:txBody>
      </p:sp>
      <p:sp>
        <p:nvSpPr>
          <p:cNvPr id="37903" name="AutoShape 23"/>
          <p:cNvSpPr>
            <a:spLocks noChangeArrowheads="1"/>
          </p:cNvSpPr>
          <p:nvPr/>
        </p:nvSpPr>
        <p:spPr bwMode="auto">
          <a:xfrm>
            <a:off x="1674813" y="542607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AutoShape 24"/>
          <p:cNvSpPr>
            <a:spLocks noChangeArrowheads="1"/>
          </p:cNvSpPr>
          <p:nvPr/>
        </p:nvSpPr>
        <p:spPr bwMode="auto">
          <a:xfrm>
            <a:off x="6340475" y="543242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AutoShape 25"/>
          <p:cNvSpPr>
            <a:spLocks noChangeArrowheads="1"/>
          </p:cNvSpPr>
          <p:nvPr/>
        </p:nvSpPr>
        <p:spPr bwMode="auto">
          <a:xfrm>
            <a:off x="1895475" y="5648325"/>
            <a:ext cx="4814888" cy="271463"/>
          </a:xfrm>
          <a:prstGeom prst="leftRightArrow">
            <a:avLst>
              <a:gd name="adj1" fmla="val 65694"/>
              <a:gd name="adj2" fmla="val 14739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3309938" y="5875338"/>
            <a:ext cx="17653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Physical link</a:t>
            </a:r>
          </a:p>
        </p:txBody>
      </p:sp>
      <p:sp>
        <p:nvSpPr>
          <p:cNvPr id="37907" name="AutoShape 27"/>
          <p:cNvSpPr>
            <a:spLocks noChangeArrowheads="1"/>
          </p:cNvSpPr>
          <p:nvPr/>
        </p:nvSpPr>
        <p:spPr bwMode="auto">
          <a:xfrm>
            <a:off x="1728788" y="46815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8" name="AutoShape 28"/>
          <p:cNvSpPr>
            <a:spLocks noChangeArrowheads="1"/>
          </p:cNvSpPr>
          <p:nvPr/>
        </p:nvSpPr>
        <p:spPr bwMode="auto">
          <a:xfrm>
            <a:off x="6394450" y="47069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9" name="AutoShape 29"/>
          <p:cNvSpPr>
            <a:spLocks noChangeArrowheads="1"/>
          </p:cNvSpPr>
          <p:nvPr/>
        </p:nvSpPr>
        <p:spPr bwMode="auto">
          <a:xfrm>
            <a:off x="1763713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AutoShape 30"/>
          <p:cNvSpPr>
            <a:spLocks noChangeArrowheads="1"/>
          </p:cNvSpPr>
          <p:nvPr/>
        </p:nvSpPr>
        <p:spPr bwMode="auto">
          <a:xfrm>
            <a:off x="6396038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1" name="AutoShape 31"/>
          <p:cNvSpPr>
            <a:spLocks noChangeArrowheads="1"/>
          </p:cNvSpPr>
          <p:nvPr/>
        </p:nvSpPr>
        <p:spPr bwMode="auto">
          <a:xfrm>
            <a:off x="1755775" y="3276600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2" name="AutoShape 32"/>
          <p:cNvSpPr>
            <a:spLocks noChangeArrowheads="1"/>
          </p:cNvSpPr>
          <p:nvPr/>
        </p:nvSpPr>
        <p:spPr bwMode="auto">
          <a:xfrm>
            <a:off x="6394450" y="32972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3" name="AutoShape 33"/>
          <p:cNvSpPr>
            <a:spLocks noChangeArrowheads="1"/>
          </p:cNvSpPr>
          <p:nvPr/>
        </p:nvSpPr>
        <p:spPr bwMode="auto">
          <a:xfrm>
            <a:off x="1725613" y="25876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AutoShape 34"/>
          <p:cNvSpPr>
            <a:spLocks noChangeArrowheads="1"/>
          </p:cNvSpPr>
          <p:nvPr/>
        </p:nvSpPr>
        <p:spPr bwMode="auto">
          <a:xfrm>
            <a:off x="6375400" y="260508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3028950" y="28194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Web, Email, VOIP</a:t>
            </a:r>
          </a:p>
        </p:txBody>
      </p:sp>
      <p:sp>
        <p:nvSpPr>
          <p:cNvPr id="37916" name="Text Box 36"/>
          <p:cNvSpPr txBox="1">
            <a:spLocks noChangeArrowheads="1"/>
          </p:cNvSpPr>
          <p:nvPr/>
        </p:nvSpPr>
        <p:spPr bwMode="auto">
          <a:xfrm>
            <a:off x="3517900" y="3487738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TCP, UDP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4043363" y="42195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</a:p>
        </p:txBody>
      </p:sp>
      <p:sp>
        <p:nvSpPr>
          <p:cNvPr id="37918" name="Text Box 38"/>
          <p:cNvSpPr txBox="1">
            <a:spLocks noChangeArrowheads="1"/>
          </p:cNvSpPr>
          <p:nvPr/>
        </p:nvSpPr>
        <p:spPr bwMode="auto">
          <a:xfrm>
            <a:off x="3108325" y="48910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Ethernet, cellular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22288" y="3687763"/>
            <a:ext cx="7473950" cy="917575"/>
            <a:chOff x="329" y="2521"/>
            <a:chExt cx="4708" cy="578"/>
          </a:xfrm>
        </p:grpSpPr>
        <p:sp>
          <p:nvSpPr>
            <p:cNvPr id="37920" name="AutoShape 40"/>
            <p:cNvSpPr>
              <a:spLocks noChangeArrowheads="1"/>
            </p:cNvSpPr>
            <p:nvPr/>
          </p:nvSpPr>
          <p:spPr bwMode="auto">
            <a:xfrm>
              <a:off x="329" y="2523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1" name="AutoShape 41"/>
            <p:cNvSpPr>
              <a:spLocks noChangeArrowheads="1"/>
            </p:cNvSpPr>
            <p:nvPr/>
          </p:nvSpPr>
          <p:spPr bwMode="auto">
            <a:xfrm flipH="1">
              <a:off x="4780" y="2521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Wireshark Interface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3A20AC1-750C-433D-B32A-70F75545A24E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15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49388"/>
            <a:ext cx="6686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DC48C57-91DA-4AAB-83D6-FD1A10F9B9F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Wireshark Interface</a:t>
            </a: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77200" cy="5486400"/>
          </a:xfrm>
        </p:spPr>
      </p:pic>
    </p:spTree>
    <p:extLst>
      <p:ext uri="{BB962C8B-B14F-4D97-AF65-F5344CB8AC3E}">
        <p14:creationId xmlns:p14="http://schemas.microsoft.com/office/powerpoint/2010/main" val="19828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Status Bar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9F9AA21-32D3-4C5F-A8CA-74362B7E071B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17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8588"/>
            <a:ext cx="676275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Options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71600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Oval 1"/>
          <p:cNvSpPr>
            <a:spLocks noChangeArrowheads="1"/>
          </p:cNvSpPr>
          <p:nvPr/>
        </p:nvSpPr>
        <p:spPr bwMode="auto">
          <a:xfrm>
            <a:off x="317500" y="2525713"/>
            <a:ext cx="2543175" cy="3444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rgbClr val="00279F"/>
              </a:solidFill>
              <a:latin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0050" y="1738313"/>
            <a:ext cx="36409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Promiscuous mode is used to</a:t>
            </a:r>
          </a:p>
          <a:p>
            <a:pPr>
              <a:defRPr/>
            </a:pPr>
            <a:r>
              <a:rPr lang="en-US" sz="1800" dirty="0"/>
              <a:t>Capture all traffic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smtClean="0"/>
              <a:t>In many cases </a:t>
            </a:r>
            <a:r>
              <a:rPr lang="en-US" sz="1800" dirty="0"/>
              <a:t>this does not work: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Network driver </a:t>
            </a:r>
            <a:r>
              <a:rPr lang="en-US" sz="1800" dirty="0"/>
              <a:t>does not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You are on a switch LAN</a:t>
            </a:r>
          </a:p>
        </p:txBody>
      </p:sp>
    </p:spTree>
    <p:extLst>
      <p:ext uri="{BB962C8B-B14F-4D97-AF65-F5344CB8AC3E}">
        <p14:creationId xmlns:p14="http://schemas.microsoft.com/office/powerpoint/2010/main" val="698363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Filter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24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417638"/>
            <a:ext cx="54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some pre-built capture filters that you can use: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84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3"/>
              </a:rPr>
              <a:t>http://ilta.ebiz.uapps.net/ProductFiles/productfiles/672/</a:t>
            </a:r>
            <a:r>
              <a:rPr lang="en-US" altLang="en-US" b="1" smtClean="0">
                <a:hlinkClick r:id="rId3"/>
              </a:rPr>
              <a:t>wireshark</a:t>
            </a:r>
            <a:r>
              <a:rPr lang="en-US" altLang="en-US" smtClean="0">
                <a:hlinkClick r:id="rId3"/>
              </a:rPr>
              <a:t>.</a:t>
            </a:r>
            <a:r>
              <a:rPr lang="en-US" altLang="en-US" b="1" smtClean="0">
                <a:hlinkClick r:id="rId3"/>
              </a:rPr>
              <a:t>ppt</a:t>
            </a:r>
            <a:endParaRPr lang="en-US" altLang="en-US" b="1" smtClean="0"/>
          </a:p>
          <a:p>
            <a:endParaRPr lang="en-US" altLang="en-US" smtClean="0">
              <a:hlinkClick r:id="rId4"/>
            </a:endParaRPr>
          </a:p>
          <a:p>
            <a:r>
              <a:rPr lang="en-US" altLang="en-US" smtClean="0"/>
              <a:t>UC Berkley course “EE 122: Intro to Communication Networks”</a:t>
            </a:r>
          </a:p>
          <a:p>
            <a:pPr lvl="1"/>
            <a:r>
              <a:rPr lang="en-US" altLang="en-US" smtClean="0">
                <a:hlinkClick r:id="rId4"/>
              </a:rPr>
              <a:t>http://www.eecs.berkeley.edu/~jortiz/courses/ee122/presentations/Wireshark.ppt</a:t>
            </a:r>
            <a:endParaRPr lang="en-US" altLang="en-US" smtClean="0"/>
          </a:p>
          <a:p>
            <a:r>
              <a:rPr lang="en-US" altLang="en-US" smtClean="0"/>
              <a:t>Other resources:</a:t>
            </a:r>
          </a:p>
          <a:p>
            <a:pPr lvl="1"/>
            <a:r>
              <a:rPr lang="en-US" altLang="en-US" smtClean="0">
                <a:hlinkClick r:id="rId5"/>
              </a:rPr>
              <a:t>http://openmaniak.com/wireshark_filters.php</a:t>
            </a:r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b="1" smtClean="0"/>
          </a:p>
          <a:p>
            <a:endParaRPr lang="en-US" altLang="en-US" b="1" smtClean="0"/>
          </a:p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Filter examples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host 10.1.11.24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host 192.168.0.1 and host 10.1.11.1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tcp port http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ip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not broadcast not multicast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ether host 00:04:13:00:09:a3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1564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95475"/>
            <a:ext cx="2743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Buffer Usage</a:t>
            </a:r>
          </a:p>
        </p:txBody>
      </p:sp>
    </p:spTree>
    <p:extLst>
      <p:ext uri="{BB962C8B-B14F-4D97-AF65-F5344CB8AC3E}">
        <p14:creationId xmlns:p14="http://schemas.microsoft.com/office/powerpoint/2010/main" val="14851219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8858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526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Filters (Post-Filters)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Display filters (also called post-filters)</a:t>
            </a:r>
          </a:p>
          <a:p>
            <a:pPr lvl="1"/>
            <a:r>
              <a:rPr lang="en-US" altLang="en-US" dirty="0" smtClean="0"/>
              <a:t>Only filter the view of what you are seeing</a:t>
            </a:r>
          </a:p>
          <a:p>
            <a:pPr lvl="1"/>
            <a:r>
              <a:rPr lang="en-US" altLang="en-US" dirty="0" smtClean="0"/>
              <a:t>All packets in the capture still exist in the trace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Display filters use their own format and are much more powerful then capture filters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6680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05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3377" y="1524000"/>
            <a:ext cx="5248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are some basic pre-built display filters, too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544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 Examples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82588" y="1463675"/>
            <a:ext cx="8153400" cy="4359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ip.src==10.1.11.00/24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  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ip.addr==192.168.1.10 &amp;&amp; ip.addr==192.168.1.20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tcp.port==80 || tcp.port==3389</a:t>
            </a:r>
            <a:endParaRPr lang="en-US" altLang="en-US" sz="16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!(ip.addr==192.168.1.10 &amp;&amp; ip.addr==192.168.1.20)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(ip.addr==192.168.1.10 &amp;&amp; ip.addr==192.168.1.20) &amp;&amp; (tcp.port==445 || tcp.port==139)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(ip.addr==192.168.1.10 &amp;&amp; ip.addr==192.168.1.20) &amp;&amp; (udp.port==67 || udp.port==68)</a:t>
            </a:r>
          </a:p>
          <a:p>
            <a:pPr>
              <a:buFontTx/>
              <a:buNone/>
            </a:pPr>
            <a:r>
              <a:rPr lang="en-US" altLang="en-US" sz="1100" b="1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tcp.dstport == 80</a:t>
            </a:r>
          </a:p>
          <a:p>
            <a:pPr>
              <a:buFontTx/>
              <a:buNone/>
            </a:pPr>
            <a:endParaRPr lang="en-US" altLang="en-US" sz="4400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19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D975ED3-1BC7-4503-AB2F-585F83EF693D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9382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wireshark filter expr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414588"/>
            <a:ext cx="4762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wireshark filter expre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6013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>
            <a:off x="3627438" y="3448050"/>
            <a:ext cx="754062" cy="1476375"/>
          </a:xfrm>
          <a:prstGeom prst="straightConnector1">
            <a:avLst/>
          </a:prstGeom>
          <a:noFill/>
          <a:ln w="41275" cmpd="dbl" algn="ctr">
            <a:solidFill>
              <a:srgbClr val="C00000"/>
            </a:solidFill>
            <a:round/>
            <a:headEnd type="none" w="lg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81535" y="4575079"/>
            <a:ext cx="3492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thousands of pre-defined</a:t>
            </a:r>
          </a:p>
          <a:p>
            <a:r>
              <a:rPr lang="en-US" dirty="0" smtClean="0"/>
              <a:t>protocol fields that </a:t>
            </a:r>
          </a:p>
          <a:p>
            <a:r>
              <a:rPr lang="en-US" dirty="0" smtClean="0"/>
              <a:t>You can use in the display filter!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TCP segment structure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759075" y="1165225"/>
            <a:ext cx="4089400" cy="5268913"/>
            <a:chOff x="2818" y="698"/>
            <a:chExt cx="2576" cy="3319"/>
          </a:xfrm>
        </p:grpSpPr>
        <p:sp>
          <p:nvSpPr>
            <p:cNvPr id="7272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72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5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source port #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6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dest port #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Text Box 11"/>
            <p:cNvSpPr txBox="1">
              <a:spLocks noChangeArrowheads="1"/>
            </p:cNvSpPr>
            <p:nvPr/>
          </p:nvSpPr>
          <p:spPr bwMode="auto">
            <a:xfrm>
              <a:off x="3758" y="698"/>
              <a:ext cx="5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32 bits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application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data 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sequence number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acknowledgement number</a:t>
              </a:r>
              <a:endPara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Receive window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Urg data pnter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checksum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F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head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len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not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used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Options 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708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URG: urgent data 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(generally not used)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09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ACK: ACK #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valid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10" name="Text Box 43"/>
          <p:cNvSpPr txBox="1">
            <a:spLocks noChangeArrowheads="1"/>
          </p:cNvSpPr>
          <p:nvPr/>
        </p:nvSpPr>
        <p:spPr bwMode="auto">
          <a:xfrm>
            <a:off x="128588" y="3022600"/>
            <a:ext cx="2270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PSH: push data now</a:t>
            </a:r>
          </a:p>
          <a:p>
            <a:pPr algn="r">
              <a:buClrTx/>
              <a:buSzTx/>
              <a:buFontTx/>
              <a:buNone/>
            </a:pPr>
            <a:endParaRPr lang="en-US" altLang="zh-CN" sz="180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2711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RST, SYN, FIN: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connection estab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(setup, teardown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commands)</a:t>
            </a:r>
          </a:p>
        </p:txBody>
      </p:sp>
      <p:sp>
        <p:nvSpPr>
          <p:cNvPr id="72712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#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rcvr willing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 accept</a:t>
            </a:r>
          </a:p>
        </p:txBody>
      </p:sp>
      <p:sp>
        <p:nvSpPr>
          <p:cNvPr id="7271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counting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by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of data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(not segments!)</a:t>
            </a:r>
          </a:p>
        </p:txBody>
      </p:sp>
      <p:sp>
        <p:nvSpPr>
          <p:cNvPr id="72718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Internet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checksum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(as in UDP)</a:t>
            </a:r>
          </a:p>
        </p:txBody>
      </p:sp>
      <p:sp>
        <p:nvSpPr>
          <p:cNvPr id="72719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22263" y="1433513"/>
            <a:ext cx="8153400" cy="5257820"/>
          </a:xfrm>
        </p:spPr>
        <p:txBody>
          <a:bodyPr/>
          <a:lstStyle/>
          <a:p>
            <a:r>
              <a:rPr lang="en-US" altLang="en-US" dirty="0" smtClean="0"/>
              <a:t>String1, String2 (Optional settings):</a:t>
            </a:r>
          </a:p>
          <a:p>
            <a:pPr lvl="1"/>
            <a:r>
              <a:rPr lang="en-US" altLang="en-US" dirty="0" smtClean="0"/>
              <a:t>Sub protocol categories inside the protocol.</a:t>
            </a:r>
          </a:p>
          <a:p>
            <a:pPr lvl="1"/>
            <a:r>
              <a:rPr lang="en-US" altLang="en-US" dirty="0" smtClean="0"/>
              <a:t>Look for a protocol and then click on the "+" character.</a:t>
            </a:r>
          </a:p>
          <a:p>
            <a:pPr lvl="1"/>
            <a:r>
              <a:rPr lang="en-US" altLang="en-US" dirty="0" smtClean="0"/>
              <a:t>Example: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tcp.srcport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80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tcp.flags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2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SYN packet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Or use “</a:t>
            </a:r>
            <a:r>
              <a:rPr lang="en-US" altLang="en-US" sz="1600" b="1" dirty="0" err="1" smtClean="0">
                <a:solidFill>
                  <a:schemeClr val="tx1"/>
                </a:solidFill>
              </a:rPr>
              <a:t>Tcp.flags.syn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==1”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tcp.flags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18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SYN/ACK</a:t>
            </a:r>
          </a:p>
          <a:p>
            <a:pPr lvl="1"/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tx1"/>
                </a:solidFill>
              </a:rPr>
              <a:t>Note of  TCP Flag field:</a:t>
            </a:r>
          </a:p>
          <a:p>
            <a:pPr lvl="1"/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2"/>
            <a:endParaRPr lang="en-US" altLang="en-US" sz="1600" b="1" dirty="0" smtClean="0">
              <a:solidFill>
                <a:schemeClr val="tx1"/>
              </a:solidFill>
            </a:endParaRPr>
          </a:p>
          <a:p>
            <a:pPr lvl="1"/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29F6B58-C988-4ADC-B963-E2DD3BE1EC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28</a:t>
            </a:fld>
            <a:endParaRPr lang="en-US" altLang="zh-CN" sz="1400" dirty="0" smtClean="0">
              <a:solidFill>
                <a:schemeClr val="tx1"/>
              </a:solidFill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2" y="3208805"/>
            <a:ext cx="4808538" cy="35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648325"/>
            <a:ext cx="1276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 Expressions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230813" cy="3430588"/>
          </a:xfrm>
        </p:spPr>
        <p:txBody>
          <a:bodyPr/>
          <a:lstStyle/>
          <a:p>
            <a:r>
              <a:rPr lang="en-US" altLang="en-US" sz="2000" dirty="0" err="1" smtClean="0"/>
              <a:t>snmp</a:t>
            </a:r>
            <a:r>
              <a:rPr lang="en-US" altLang="en-US" sz="2000" dirty="0" smtClean="0"/>
              <a:t> || </a:t>
            </a:r>
            <a:r>
              <a:rPr lang="en-US" altLang="en-US" sz="2000" dirty="0" err="1" smtClean="0"/>
              <a:t>dns</a:t>
            </a:r>
            <a:r>
              <a:rPr lang="en-US" altLang="en-US" sz="2000" dirty="0" smtClean="0"/>
              <a:t> || </a:t>
            </a:r>
            <a:r>
              <a:rPr lang="en-US" altLang="en-US" sz="2000" dirty="0" err="1" smtClean="0"/>
              <a:t>icmp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Display the SNMP or DNS or ICMP traffics.</a:t>
            </a:r>
          </a:p>
          <a:p>
            <a:r>
              <a:rPr lang="en-US" altLang="en-US" sz="2000" dirty="0" err="1" smtClean="0"/>
              <a:t>tcp.port</a:t>
            </a:r>
            <a:r>
              <a:rPr lang="en-US" altLang="en-US" sz="2000" dirty="0" smtClean="0"/>
              <a:t> == 25	 </a:t>
            </a:r>
          </a:p>
          <a:p>
            <a:pPr lvl="1"/>
            <a:r>
              <a:rPr lang="en-US" altLang="en-US" sz="1800" dirty="0" smtClean="0"/>
              <a:t>Display packets with TCP source or destination port 25.</a:t>
            </a:r>
          </a:p>
          <a:p>
            <a:r>
              <a:rPr lang="en-US" altLang="en-US" sz="2000" dirty="0" err="1" smtClean="0"/>
              <a:t>tcp.flags</a:t>
            </a:r>
            <a:r>
              <a:rPr lang="en-US" altLang="en-US" sz="2000" dirty="0" smtClean="0"/>
              <a:t>	</a:t>
            </a:r>
          </a:p>
          <a:p>
            <a:pPr lvl="1"/>
            <a:r>
              <a:rPr lang="en-US" altLang="en-US" sz="1800" dirty="0" smtClean="0"/>
              <a:t>Display packets having a TCP flags</a:t>
            </a:r>
          </a:p>
          <a:p>
            <a:r>
              <a:rPr lang="en-US" altLang="en-US" sz="2000" dirty="0" err="1" smtClean="0"/>
              <a:t>tcp.flags.syn</a:t>
            </a:r>
            <a:r>
              <a:rPr lang="en-US" altLang="en-US" sz="2000" dirty="0" smtClean="0"/>
              <a:t> == 0x02	</a:t>
            </a:r>
          </a:p>
          <a:p>
            <a:pPr lvl="1"/>
            <a:r>
              <a:rPr lang="en-US" altLang="en-US" sz="1800" dirty="0" smtClean="0"/>
              <a:t>Display packets with a TCP SYN flag.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4BD1350-92BB-4FF9-978A-41A63D0FC733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29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322388"/>
            <a:ext cx="36385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4"/>
          <p:cNvSpPr txBox="1">
            <a:spLocks noChangeArrowheads="1"/>
          </p:cNvSpPr>
          <p:nvPr/>
        </p:nvSpPr>
        <p:spPr bwMode="auto">
          <a:xfrm>
            <a:off x="790819" y="4832838"/>
            <a:ext cx="814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79F"/>
                </a:solidFill>
                <a:latin typeface="Batang" panose="02030600000101010101" pitchFamily="18" charset="-127"/>
              </a:rPr>
              <a:t>If the filter syntax is correct, it will be highlighted in green,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79F"/>
                </a:solidFill>
                <a:latin typeface="Batang" panose="02030600000101010101" pitchFamily="18" charset="-127"/>
              </a:rPr>
              <a:t>otherwise if there is a syntax mistake it will be highlighted in red.</a:t>
            </a:r>
          </a:p>
        </p:txBody>
      </p:sp>
      <p:pic>
        <p:nvPicPr>
          <p:cNvPr id="76807" name="Picture 4" descr="wireshark display filter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640388"/>
            <a:ext cx="3981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6" descr="wireshark display filter 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000750"/>
            <a:ext cx="4010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Box 5"/>
          <p:cNvSpPr txBox="1">
            <a:spLocks noChangeArrowheads="1"/>
          </p:cNvSpPr>
          <p:nvPr/>
        </p:nvSpPr>
        <p:spPr bwMode="auto">
          <a:xfrm>
            <a:off x="5634038" y="5556250"/>
            <a:ext cx="198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000">
                <a:solidFill>
                  <a:srgbClr val="00279F"/>
                </a:solidFill>
                <a:latin typeface="Batang" panose="02030600000101010101" pitchFamily="18" charset="-127"/>
              </a:rPr>
              <a:t>Correct syntax</a:t>
            </a:r>
          </a:p>
        </p:txBody>
      </p:sp>
      <p:sp>
        <p:nvSpPr>
          <p:cNvPr id="76810" name="TextBox 9"/>
          <p:cNvSpPr txBox="1">
            <a:spLocks noChangeArrowheads="1"/>
          </p:cNvSpPr>
          <p:nvPr/>
        </p:nvSpPr>
        <p:spPr bwMode="auto">
          <a:xfrm>
            <a:off x="5699125" y="5908675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000">
                <a:solidFill>
                  <a:srgbClr val="00279F"/>
                </a:solidFill>
                <a:latin typeface="Batang" panose="02030600000101010101" pitchFamily="18" charset="-127"/>
              </a:rPr>
              <a:t>Wrong syntax</a:t>
            </a:r>
          </a:p>
        </p:txBody>
      </p:sp>
    </p:spTree>
    <p:extLst>
      <p:ext uri="{BB962C8B-B14F-4D97-AF65-F5344CB8AC3E}">
        <p14:creationId xmlns:p14="http://schemas.microsoft.com/office/powerpoint/2010/main" val="624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79413" y="541338"/>
            <a:ext cx="8397875" cy="685800"/>
          </a:xfrm>
        </p:spPr>
        <p:txBody>
          <a:bodyPr/>
          <a:lstStyle/>
          <a:p>
            <a:r>
              <a:rPr lang="en-US" altLang="en-US" sz="3600" smtClean="0"/>
              <a:t>Motivation for Network Monitoring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Essential for Network Management</a:t>
            </a:r>
          </a:p>
          <a:p>
            <a:pPr lvl="1"/>
            <a:r>
              <a:rPr lang="en-US" altLang="en-US" smtClean="0"/>
              <a:t>Router and Firewall policy</a:t>
            </a:r>
          </a:p>
          <a:p>
            <a:pPr lvl="1"/>
            <a:r>
              <a:rPr lang="en-US" altLang="en-US" smtClean="0"/>
              <a:t>Detecting abnormal/error in networking</a:t>
            </a:r>
          </a:p>
          <a:p>
            <a:pPr lvl="1"/>
            <a:r>
              <a:rPr lang="en-US" altLang="en-US" smtClean="0"/>
              <a:t>Access control</a:t>
            </a:r>
          </a:p>
          <a:p>
            <a:r>
              <a:rPr lang="en-US" altLang="en-US" smtClean="0"/>
              <a:t>Security Management</a:t>
            </a:r>
          </a:p>
          <a:p>
            <a:pPr lvl="1"/>
            <a:r>
              <a:rPr lang="en-US" altLang="en-US" smtClean="0"/>
              <a:t>Detecting abnormal traffic</a:t>
            </a:r>
          </a:p>
          <a:p>
            <a:pPr lvl="1"/>
            <a:r>
              <a:rPr lang="en-US" altLang="en-US" smtClean="0"/>
              <a:t>Traffic log for future forensic analysis</a:t>
            </a:r>
          </a:p>
          <a:p>
            <a:pPr lvl="1"/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71020D3A-3764-4518-9E6A-1B2EF623A99D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Save Filtered Packets as Text After Using Display Filter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384300"/>
          </a:xfrm>
        </p:spPr>
        <p:txBody>
          <a:bodyPr/>
          <a:lstStyle/>
          <a:p>
            <a:r>
              <a:rPr lang="en-US" altLang="en-US" sz="2800" dirty="0" smtClean="0"/>
              <a:t>We can save all filtered packets in text file for further analysis</a:t>
            </a:r>
          </a:p>
          <a:p>
            <a:r>
              <a:rPr lang="en-US" altLang="en-US" sz="2800" dirty="0" smtClean="0"/>
              <a:t>Operation: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252F719-3297-49C2-ACAE-C175B0E1277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30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008188"/>
            <a:ext cx="5140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2982913"/>
            <a:ext cx="3560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279F"/>
                </a:solidFill>
                <a:latin typeface="Batang" panose="02030600000101010101" pitchFamily="18" charset="-127"/>
              </a:rPr>
              <a:t>File</a:t>
            </a:r>
            <a:r>
              <a:rPr lang="en-US" altLang="en-US" sz="1600" b="1" dirty="0" err="1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Export</a:t>
            </a: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 packet dissections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as “plain text” file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1). In “packet range” option, select “Displayed”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2). In choose “summary line” or “detail” </a:t>
            </a: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</a:endParaRPr>
          </a:p>
          <a:p>
            <a:pPr>
              <a:buClrTx/>
              <a:buSzTx/>
              <a:buFontTx/>
              <a:buNone/>
            </a:pPr>
            <a:endParaRPr lang="en-US" altLang="en-US" sz="1600" dirty="0">
              <a:solidFill>
                <a:srgbClr val="00279F"/>
              </a:solidFill>
              <a:latin typeface="Batang" panose="02030600000101010101" pitchFamily="18" charset="-127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760663"/>
            <a:ext cx="4510087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/>
          <a:lstStyle/>
          <a:p>
            <a:r>
              <a:rPr lang="en-US" altLang="en-US" sz="2800" dirty="0" smtClean="0"/>
              <a:t>Save Filtered Packets in Wireshark format After Using Display Filter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1384300"/>
          </a:xfrm>
        </p:spPr>
        <p:txBody>
          <a:bodyPr/>
          <a:lstStyle/>
          <a:p>
            <a:r>
              <a:rPr lang="en-US" altLang="en-US" sz="2800" dirty="0" smtClean="0"/>
              <a:t>We can also save all filtered packets in the original </a:t>
            </a:r>
            <a:r>
              <a:rPr lang="en-US" altLang="en-US" sz="2800" dirty="0" err="1" smtClean="0"/>
              <a:t>wireshark</a:t>
            </a:r>
            <a:r>
              <a:rPr lang="en-US" altLang="en-US" sz="2800" dirty="0" smtClean="0"/>
              <a:t> format for further analysis</a:t>
            </a:r>
          </a:p>
          <a:p>
            <a:r>
              <a:rPr lang="en-US" altLang="en-US" sz="2800" dirty="0" smtClean="0"/>
              <a:t>Operation: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252F719-3297-49C2-ACAE-C175B0E1277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2982912"/>
            <a:ext cx="38528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Enter Display filter to show packets you want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Go </a:t>
            </a:r>
            <a:r>
              <a:rPr lang="en-US" sz="2000" dirty="0"/>
              <a:t>to "Edit&gt;" and choose "Mark all displayed </a:t>
            </a:r>
            <a:r>
              <a:rPr lang="en-US" sz="2000" dirty="0" smtClean="0"/>
              <a:t>packets“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Go to “File”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E</a:t>
            </a:r>
            <a:r>
              <a:rPr lang="en-US" altLang="en-US" sz="2000" dirty="0">
                <a:sym typeface="Wingdings" panose="05000000000000000000" pitchFamily="2" charset="2"/>
              </a:rPr>
              <a:t>xport specific packets</a:t>
            </a:r>
            <a:r>
              <a:rPr lang="en-US" altLang="en-US" sz="2000" dirty="0" smtClean="0"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altLang="en-US" sz="2000" dirty="0" smtClean="0">
                <a:sym typeface="Wingdings" panose="05000000000000000000" pitchFamily="2" charset="2"/>
              </a:rPr>
              <a:t>Choose the option “Marked packets” to save the file</a:t>
            </a:r>
          </a:p>
          <a:p>
            <a:pPr marL="342900" indent="-342900">
              <a:buClrTx/>
              <a:buSzTx/>
              <a:buFontTx/>
              <a:buAutoNum type="arabicPeriod"/>
            </a:pPr>
            <a:endParaRPr lang="en-US" altLang="en-US" sz="1800" dirty="0"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84" y="2209800"/>
            <a:ext cx="4394841" cy="4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Protocol Hierarchy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2838"/>
            <a:ext cx="637222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267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Protocol Hierarchy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770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276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TCP Stream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054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85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TCP Stream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11325"/>
            <a:ext cx="68389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red - stuff you sent       blue - stuff you get</a:t>
            </a:r>
          </a:p>
        </p:txBody>
      </p:sp>
    </p:spTree>
    <p:extLst>
      <p:ext uri="{BB962C8B-B14F-4D97-AF65-F5344CB8AC3E}">
        <p14:creationId xmlns:p14="http://schemas.microsoft.com/office/powerpoint/2010/main" val="2082713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Filter out/in Single TCP Stream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592138" y="1446213"/>
            <a:ext cx="8153400" cy="1236662"/>
          </a:xfrm>
        </p:spPr>
        <p:txBody>
          <a:bodyPr/>
          <a:lstStyle/>
          <a:p>
            <a:r>
              <a:rPr lang="en-US" altLang="en-US" sz="2400" smtClean="0"/>
              <a:t>When click “filter out this TCP stream” in previous page’s box, new filter string will contain like:</a:t>
            </a:r>
          </a:p>
          <a:p>
            <a:pPr lvl="1"/>
            <a:r>
              <a:rPr lang="en-US" altLang="en-US" sz="2000" smtClean="0"/>
              <a:t>http and !(tcp.stream eq 5)</a:t>
            </a:r>
          </a:p>
          <a:p>
            <a:r>
              <a:rPr lang="en-US" altLang="en-US" sz="2400" smtClean="0"/>
              <a:t>So, if you use “tcp.stream eq 5” as filter string, you keep this HTTP session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15E72501-A9EA-4E80-8DDF-EE54023F8539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3124200"/>
            <a:ext cx="564038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EBD3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Info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52575"/>
            <a:ext cx="5762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0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Info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43088"/>
            <a:ext cx="8477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511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Conversations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896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55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BA59913-E75F-407D-B07E-B04E59C52DC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Tools Overview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6675"/>
            <a:ext cx="8153400" cy="435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 smtClean="0"/>
              <a:t>Tcpdump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Unix-based command-line tool used to intercept packets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Including </a:t>
            </a:r>
            <a:r>
              <a:rPr lang="en-US" altLang="en-US" sz="2000" dirty="0" smtClean="0">
                <a:solidFill>
                  <a:srgbClr val="0000FF"/>
                </a:solidFill>
              </a:rPr>
              <a:t>filtering</a:t>
            </a:r>
            <a:r>
              <a:rPr lang="en-US" altLang="en-US" sz="2000" dirty="0" smtClean="0"/>
              <a:t> to just the packets of interest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err="1" smtClean="0"/>
              <a:t>Tshark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Tcpdump</a:t>
            </a:r>
            <a:r>
              <a:rPr lang="en-US" altLang="en-US" sz="2400" dirty="0" smtClean="0"/>
              <a:t>-like capture program that comes w/ Wireshark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Very similar behavior &amp; flags to </a:t>
            </a:r>
            <a:r>
              <a:rPr lang="en-US" altLang="en-US" sz="2400" dirty="0" err="1" smtClean="0"/>
              <a:t>tcpdump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Wireshark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GUI for displaying </a:t>
            </a:r>
            <a:r>
              <a:rPr lang="en-US" altLang="en-US" sz="2400" dirty="0" err="1" smtClean="0"/>
              <a:t>tcpdump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tshark</a:t>
            </a:r>
            <a:r>
              <a:rPr lang="en-US" altLang="en-US" sz="2400" dirty="0" smtClean="0"/>
              <a:t> packet traces</a:t>
            </a:r>
          </a:p>
        </p:txBody>
      </p:sp>
    </p:spTree>
    <p:extLst>
      <p:ext uri="{BB962C8B-B14F-4D97-AF65-F5344CB8AC3E}">
        <p14:creationId xmlns:p14="http://schemas.microsoft.com/office/powerpoint/2010/main" val="22472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Conversations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547813"/>
            <a:ext cx="7267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60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Use the “Copy” button to copy all text into clipboard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Then, you can analyze this text file to get what statistics you want</a:t>
            </a:r>
          </a:p>
          <a:p>
            <a:endParaRPr lang="en-US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684B7CA-5074-40A5-91B6-3D4AF97B70EA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362200"/>
            <a:ext cx="5772150" cy="31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 EndPoint Statistics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153400" cy="4368800"/>
          </a:xfrm>
        </p:spPr>
        <p:txBody>
          <a:bodyPr/>
          <a:lstStyle/>
          <a:p>
            <a:r>
              <a:rPr lang="en-US" altLang="en-US" smtClean="0"/>
              <a:t>Menu “statistics” </a:t>
            </a:r>
            <a:r>
              <a:rPr lang="en-US" altLang="en-US" smtClean="0">
                <a:sym typeface="Wingdings" panose="05000000000000000000" pitchFamily="2" charset="2"/>
              </a:rPr>
              <a:t> “endpoint list”  “TCP”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z="2800" smtClean="0">
                <a:sym typeface="Wingdings" panose="05000000000000000000" pitchFamily="2" charset="2"/>
              </a:rPr>
              <a:t>You can sort by field</a:t>
            </a:r>
          </a:p>
          <a:p>
            <a:r>
              <a:rPr lang="en-US" altLang="en-US" sz="2800" smtClean="0">
                <a:sym typeface="Wingdings" panose="05000000000000000000" pitchFamily="2" charset="2"/>
              </a:rPr>
              <a:t>“Tx” : transmit     “Rx” : receive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A057E7B-9111-44EA-A3AE-4D32AC5E3CF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2012950"/>
            <a:ext cx="526256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 EndPoint Statistics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153400" cy="4359275"/>
          </a:xfrm>
        </p:spPr>
        <p:txBody>
          <a:bodyPr/>
          <a:lstStyle/>
          <a:p>
            <a:r>
              <a:rPr lang="en-US" altLang="en-US" smtClean="0"/>
              <a:t>Use the “Copy” button to copy all text into clipboard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Then, you can analyze this text file to get what statistics you want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801EDC4-465C-4B4F-B589-56BFDA98C4A6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41550"/>
            <a:ext cx="532288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Export HTTP 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960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02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Export HTTP Objects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8676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981200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you can save all files transmitted in Web traffic!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21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675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873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Load Distribution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09700"/>
            <a:ext cx="2971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1"/>
          <p:cNvSpPr txBox="1">
            <a:spLocks noChangeArrowheads="1"/>
          </p:cNvSpPr>
          <p:nvPr/>
        </p:nvSpPr>
        <p:spPr bwMode="auto">
          <a:xfrm>
            <a:off x="307975" y="2600325"/>
            <a:ext cx="416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Click “Create Stat” button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You can add “filter” to only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Show selected traffic</a:t>
            </a:r>
          </a:p>
        </p:txBody>
      </p:sp>
      <p:pic>
        <p:nvPicPr>
          <p:cNvPr id="1034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146300"/>
            <a:ext cx="4191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0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Packet Counter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95425"/>
            <a:ext cx="3886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00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Requests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9909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05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8DA691D-1567-4836-9E1A-BB4E6C90F248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Tcpdump example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44850"/>
            <a:ext cx="8229600" cy="2849563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01:46:28.808262 IP danjo.CS.Berkeley.EDU.ssh &gt; adsl-69-228-230-7.dsl.pltn13.pacbell.net.2481: . 2513546054:2513547434(1380) ack 1268355216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01:46:28.808271 IP danjo.CS.Berkeley.EDU.ssh &gt; adsl-69-228-230-7.dsl.pltn13.pacbell.net.2481: P 1380:2128(748) ack 1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01:46:28.808276 IP danjo.CS.Berkeley.EDU.ssh &gt; adsl-69-228-230-7.dsl.pltn13.pacbell.net.2481: . 2128:3508(1380) ack 1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01:46:28.890021 IP adsl-69-228-230-7.dsl.pltn13.pacbell.net.2481 &gt; danjo.CS.Berkeley.EDU.ssh: P 1:49(48) ack 1380 win 16560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b="0">
                <a:solidFill>
                  <a:srgbClr val="00279F"/>
                </a:solidFill>
              </a:rPr>
              <a:t>Ran tcpdump on a Unix machine 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b="0">
                <a:solidFill>
                  <a:srgbClr val="00279F"/>
                </a:solidFill>
              </a:rPr>
              <a:t>First few lines of the output:</a:t>
            </a:r>
          </a:p>
        </p:txBody>
      </p:sp>
    </p:spTree>
    <p:extLst>
      <p:ext uri="{BB962C8B-B14F-4D97-AF65-F5344CB8AC3E}">
        <p14:creationId xmlns:p14="http://schemas.microsoft.com/office/powerpoint/2010/main" val="4105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Improving WireShark Performance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Don’t use capture filters</a:t>
            </a:r>
          </a:p>
          <a:p>
            <a:pPr eaLnBrk="1" hangingPunct="1"/>
            <a:r>
              <a:rPr lang="en-US" altLang="en-US" dirty="0" smtClean="0"/>
              <a:t>Increase your read buffer size</a:t>
            </a:r>
          </a:p>
          <a:p>
            <a:pPr eaLnBrk="1" hangingPunct="1"/>
            <a:r>
              <a:rPr lang="en-US" altLang="en-US" dirty="0" smtClean="0"/>
              <a:t>Don’t update the screen dynamically</a:t>
            </a:r>
          </a:p>
          <a:p>
            <a:pPr eaLnBrk="1" hangingPunct="1"/>
            <a:r>
              <a:rPr lang="en-US" altLang="en-US" dirty="0" smtClean="0"/>
              <a:t>Get a faster computer</a:t>
            </a:r>
          </a:p>
          <a:p>
            <a:pPr eaLnBrk="1" hangingPunct="1"/>
            <a:r>
              <a:rPr lang="en-US" altLang="en-US" dirty="0" smtClean="0"/>
              <a:t>Use a TAP</a:t>
            </a:r>
          </a:p>
          <a:p>
            <a:pPr eaLnBrk="1" hangingPunct="1"/>
            <a:r>
              <a:rPr lang="en-US" altLang="en-US" dirty="0" smtClean="0"/>
              <a:t>Don’t resolve DNS hostnames</a:t>
            </a:r>
          </a:p>
        </p:txBody>
      </p:sp>
    </p:spTree>
    <p:extLst>
      <p:ext uri="{BB962C8B-B14F-4D97-AF65-F5344CB8AC3E}">
        <p14:creationId xmlns:p14="http://schemas.microsoft.com/office/powerpoint/2010/main" val="17922937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 Text File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saved text-format packet files, further analysis needs coding or special tools</a:t>
            </a:r>
          </a:p>
          <a:p>
            <a:r>
              <a:rPr lang="en-US" altLang="en-US" smtClean="0"/>
              <a:t>One useful tool on Unix:  Grep</a:t>
            </a:r>
          </a:p>
          <a:p>
            <a:pPr lvl="1"/>
            <a:r>
              <a:rPr lang="en-US" altLang="en-US" smtClean="0"/>
              <a:t>On Windows:  PowerGrep  </a:t>
            </a:r>
            <a:r>
              <a:rPr lang="en-US" altLang="en-US" smtClean="0">
                <a:hlinkClick r:id="rId3"/>
              </a:rPr>
              <a:t>http://www.powergrep.com/</a:t>
            </a:r>
            <a:endParaRPr lang="en-US" altLang="en-US" smtClean="0"/>
          </a:p>
          <a:p>
            <a:pPr lvl="1"/>
            <a:r>
              <a:rPr lang="en-US" altLang="en-US" smtClean="0"/>
              <a:t>Command-line based utility for searching plain-text data sets for lines matching a regular expression. 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21B778B0-344A-4479-BD2D-13F4BFAC2067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usage of Grep 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65138" y="1374775"/>
            <a:ext cx="8153400" cy="4359275"/>
          </a:xfrm>
        </p:spPr>
        <p:txBody>
          <a:bodyPr/>
          <a:lstStyle/>
          <a:p>
            <a:r>
              <a:rPr lang="en-US" altLang="en-US" sz="2800" dirty="0" smtClean="0"/>
              <a:t>Command-line text-search program in Linux</a:t>
            </a:r>
          </a:p>
          <a:p>
            <a:r>
              <a:rPr lang="en-US" altLang="en-US" sz="2800" dirty="0" smtClean="0"/>
              <a:t>Some useful usage: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   # find lines with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–v ‘word’ filename # find lines without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‘^word’ filename   # find lines beginning with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&gt; file2  # output lines with ‘word’ to file2</a:t>
            </a:r>
          </a:p>
          <a:p>
            <a:pPr lvl="1"/>
            <a:r>
              <a:rPr lang="en-US" altLang="en-US" sz="1800" dirty="0" smtClean="0"/>
              <a:t>ls -l | </a:t>
            </a:r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   # list files that have ‘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’ feature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 '^[0-4]‘ filename # find lines beginning with any of the numbers from 0-4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–c ‘word’ filename    # find lines with ‘word’ and print out the number of these lines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‘word’ filename  # find lines with ‘word’ regardless of case</a:t>
            </a:r>
          </a:p>
          <a:p>
            <a:r>
              <a:rPr lang="en-US" altLang="en-US" sz="2400" dirty="0" smtClean="0"/>
              <a:t>Many tutorials on </a:t>
            </a:r>
            <a:r>
              <a:rPr lang="en-US" altLang="en-US" sz="2400" dirty="0" err="1" smtClean="0"/>
              <a:t>grep</a:t>
            </a:r>
            <a:r>
              <a:rPr lang="en-US" altLang="en-US" sz="2400" dirty="0" smtClean="0"/>
              <a:t> online</a:t>
            </a:r>
          </a:p>
          <a:p>
            <a:pPr lvl="1"/>
            <a:r>
              <a:rPr lang="en-US" altLang="en-US" sz="1800" dirty="0" smtClean="0">
                <a:hlinkClick r:id="rId3"/>
              </a:rPr>
              <a:t>http://www.cyberciti.biz/faq/howto-use-grep-command-in-linux-unix/</a:t>
            </a:r>
            <a:endParaRPr lang="en-US" altLang="en-US" sz="1800" dirty="0" smtClean="0"/>
          </a:p>
          <a:p>
            <a:pPr lvl="1"/>
            <a:r>
              <a:rPr lang="en-US" altLang="en-US" sz="1800" dirty="0" smtClean="0">
                <a:hlinkClick r:id="rId4"/>
              </a:rPr>
              <a:t>http://www.thegeekstuff.com/2009/03/15-practical-unix-grep-command-examples/</a:t>
            </a:r>
            <a:endParaRPr lang="en-US" altLang="en-US" sz="1800" dirty="0" smtClean="0"/>
          </a:p>
          <a:p>
            <a:pPr lvl="1"/>
            <a:endParaRPr lang="en-US" altLang="en-US" sz="2000" dirty="0" smtClean="0"/>
          </a:p>
          <a:p>
            <a:endParaRPr lang="en-US" altLang="en-US" sz="2400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31C9427-D6ED-4FC2-B5DD-86BF85AFB7E3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On-line Wireshark Trace Files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Public available .pcap files:</a:t>
            </a:r>
          </a:p>
          <a:p>
            <a:pPr lvl="1"/>
            <a:r>
              <a:rPr lang="en-US" altLang="en-US" smtClean="0">
                <a:hlinkClick r:id="rId2"/>
              </a:rPr>
              <a:t>http://www.netresec.com/?page=PcapFiles</a:t>
            </a:r>
            <a:endParaRPr lang="en-US" altLang="en-US" smtClean="0"/>
          </a:p>
          <a:p>
            <a:endParaRPr lang="en-US" altLang="en-US" sz="2800" smtClean="0">
              <a:hlinkClick r:id=""/>
            </a:endParaRPr>
          </a:p>
          <a:p>
            <a:r>
              <a:rPr lang="en-US" altLang="en-US" sz="2800" smtClean="0">
                <a:hlinkClick r:id=""/>
              </a:rPr>
              <a:t>http://www.tp.org/jay/nwanalysis/traces/Lab%20Trace%20Files/</a:t>
            </a:r>
            <a:endParaRPr lang="en-US" altLang="en-US" sz="2800" smtClean="0"/>
          </a:p>
          <a:p>
            <a:endParaRPr lang="en-US" altLang="en-US" smtClean="0"/>
          </a:p>
          <a:p>
            <a:r>
              <a:rPr lang="en-US" altLang="en-US" smtClean="0"/>
              <a:t>Wiki Sample capture</a:t>
            </a:r>
          </a:p>
          <a:p>
            <a:pPr lvl="1"/>
            <a:r>
              <a:rPr lang="en-US" altLang="en-US" smtClean="0">
                <a:hlinkClick r:id="rId3"/>
              </a:rPr>
              <a:t>https://wiki.wireshark.org/SampleCaptures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FD96630-9A29-4D0F-A43F-D8BCE611A9FE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 Trace File and Questions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Network Forensic Puzzle Contests</a:t>
            </a:r>
          </a:p>
          <a:p>
            <a:pPr lvl="1"/>
            <a:r>
              <a:rPr lang="en-US" altLang="en-US" smtClean="0">
                <a:hlinkClick r:id="rId2"/>
              </a:rPr>
              <a:t>http://forensicscontest.com/2010/02/03/puzzle-4-the-curious-mr-x</a:t>
            </a:r>
            <a:endParaRPr lang="en-US" altLang="en-US" smtClean="0"/>
          </a:p>
          <a:p>
            <a:r>
              <a:rPr lang="en-US" altLang="en-US" smtClean="0"/>
              <a:t>SharkFest'15 Packet Challenge</a:t>
            </a:r>
          </a:p>
          <a:p>
            <a:pPr lvl="1"/>
            <a:r>
              <a:rPr lang="en-US" altLang="en-US" smtClean="0">
                <a:hlinkClick r:id="rId3"/>
              </a:rPr>
              <a:t>https://sharkfest.wireshark.org/assets/presentations15/packetchallenge.zip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0A1D6FFC-F912-4A49-B744-2C78FEFFDD25}" type="slidenum">
              <a:rPr lang="zh-CN" altLang="en-US" sz="14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54</a:t>
            </a:fld>
            <a:endParaRPr lang="en-US" altLang="zh-CN" sz="14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5405DFE7-AF42-4A15-9ADC-491E2F01BD25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Similar Output from Tshark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1190003744.940437 61.184.241.230 -&gt; 128.32.48.169 SSH Encrypted request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1190003744.940916 128.32.48.169 -&gt; 61.184.241.230 SSH Encrypted response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1190003744.955764 61.184.241.230 -&gt; 128.32.48.169 TCP 6943 &gt; ssh [ACK] Seq=48 Ack=48 Win=65514 Len=0 TSV=445871583 TSER=632535493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1190003745.035678 61.184.241.230 -&gt; 128.32.48.169 SSH Encrypted request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1190003745.036004 128.32.48.169 -&gt; 61.184.241.230 SSH Encrypted response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1190003745.050970 61.184.241.230 -&gt; 128.32.48.169 TCP 6943 &gt; ssh [ACK] Seq=96 Ack=96 Win=65514 Len=0 TSV=445871583 TSER=632535502</a:t>
            </a:r>
          </a:p>
        </p:txBody>
      </p:sp>
    </p:spTree>
    <p:extLst>
      <p:ext uri="{BB962C8B-B14F-4D97-AF65-F5344CB8AC3E}">
        <p14:creationId xmlns:p14="http://schemas.microsoft.com/office/powerpoint/2010/main" val="651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7E5F830-99F7-4F0B-AEBA-FBAD908C7A44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Filters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are often not interested in all packets flowing through the network</a:t>
            </a:r>
          </a:p>
          <a:p>
            <a:pPr eaLnBrk="1" hangingPunct="1"/>
            <a:r>
              <a:rPr lang="en-US" altLang="en-US" dirty="0" smtClean="0"/>
              <a:t>Use filters to capture only packets of interest to us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to write filters?</a:t>
            </a:r>
          </a:p>
          <a:p>
            <a:pPr lvl="1" eaLnBrk="1" hangingPunct="1"/>
            <a:r>
              <a:rPr lang="en-US" altLang="en-US" dirty="0"/>
              <a:t>Refer the </a:t>
            </a:r>
            <a:r>
              <a:rPr lang="en-US" altLang="en-US" dirty="0" err="1"/>
              <a:t>tcpdump</a:t>
            </a:r>
            <a:r>
              <a:rPr lang="en-US" altLang="en-US" dirty="0"/>
              <a:t>/</a:t>
            </a:r>
            <a:r>
              <a:rPr lang="en-US" altLang="en-US" dirty="0" err="1"/>
              <a:t>tshark</a:t>
            </a:r>
            <a:r>
              <a:rPr lang="en-US" altLang="en-US" dirty="0"/>
              <a:t> man page</a:t>
            </a:r>
          </a:p>
          <a:p>
            <a:pPr lvl="1" eaLnBrk="1" hangingPunct="1"/>
            <a:r>
              <a:rPr lang="en-US" altLang="en-US" dirty="0"/>
              <a:t>Many example webpages on the Internet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8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DA27ED7-B20F-4BFA-8A4F-B51802EE8A5A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tcp packets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“tcp”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990600" lvl="1" indent="-5334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5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376B475-E45D-41D8-8BE0-F038F2E9354E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(contd.)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destination port 53 (DNS requests)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dst port 53”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source port 53 (DNS replies)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src port 53”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source or destination port 53 (DNS requests and replies)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port 53”</a:t>
            </a:r>
          </a:p>
        </p:txBody>
      </p:sp>
    </p:spTree>
    <p:extLst>
      <p:ext uri="{BB962C8B-B14F-4D97-AF65-F5344CB8AC3E}">
        <p14:creationId xmlns:p14="http://schemas.microsoft.com/office/powerpoint/2010/main" val="36183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2998</TotalTime>
  <Words>1554</Words>
  <Application>Microsoft Office PowerPoint</Application>
  <PresentationFormat>On-screen Show (4:3)</PresentationFormat>
  <Paragraphs>394</Paragraphs>
  <Slides>54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Batang</vt:lpstr>
      <vt:lpstr>宋体</vt:lpstr>
      <vt:lpstr>华文中宋</vt:lpstr>
      <vt:lpstr>Arial</vt:lpstr>
      <vt:lpstr>Calibri</vt:lpstr>
      <vt:lpstr>Comic Sans MS</vt:lpstr>
      <vt:lpstr>Gill Sans MT</vt:lpstr>
      <vt:lpstr>Times New Roman</vt:lpstr>
      <vt:lpstr>Verdana</vt:lpstr>
      <vt:lpstr>Wingdings</vt:lpstr>
      <vt:lpstr>Wingdings 2</vt:lpstr>
      <vt:lpstr>Solstice</vt:lpstr>
      <vt:lpstr>Clip</vt:lpstr>
      <vt:lpstr>Traffic Analysis– Wireshark </vt:lpstr>
      <vt:lpstr>Acknowledgement</vt:lpstr>
      <vt:lpstr>Motivation for Network Monitoring</vt:lpstr>
      <vt:lpstr>Tools Overview</vt:lpstr>
      <vt:lpstr>Tcpdump example </vt:lpstr>
      <vt:lpstr>Similar Output from Tshark </vt:lpstr>
      <vt:lpstr>Filters</vt:lpstr>
      <vt:lpstr>Example</vt:lpstr>
      <vt:lpstr>Example (contd.)</vt:lpstr>
      <vt:lpstr>Example (contd.)</vt:lpstr>
      <vt:lpstr>Running tcpdump</vt:lpstr>
      <vt:lpstr>So What is WireShark?</vt:lpstr>
      <vt:lpstr>What is tShark?</vt:lpstr>
      <vt:lpstr>Network Layered Structure</vt:lpstr>
      <vt:lpstr>Wireshark Interface</vt:lpstr>
      <vt:lpstr>Wireshark Interface</vt:lpstr>
      <vt:lpstr>Status Bar</vt:lpstr>
      <vt:lpstr>Capture Options</vt:lpstr>
      <vt:lpstr>Capture Filter</vt:lpstr>
      <vt:lpstr>Capture Filter examples</vt:lpstr>
      <vt:lpstr>Capture Buffer Usage</vt:lpstr>
      <vt:lpstr>PowerPoint Presentation</vt:lpstr>
      <vt:lpstr>Display Filters (Post-Filters)</vt:lpstr>
      <vt:lpstr>Display Filter</vt:lpstr>
      <vt:lpstr>Display Filter Examples</vt:lpstr>
      <vt:lpstr>Display Filter</vt:lpstr>
      <vt:lpstr>TCP segment structure</vt:lpstr>
      <vt:lpstr>Display Filter</vt:lpstr>
      <vt:lpstr>Display Filter Expressions</vt:lpstr>
      <vt:lpstr>Save Filtered Packets as Text After Using Display Filter</vt:lpstr>
      <vt:lpstr>Save Filtered Packets in Wireshark format After Using Display Filter</vt:lpstr>
      <vt:lpstr>Protocol Hierarchy</vt:lpstr>
      <vt:lpstr>Protocol Hierarchy</vt:lpstr>
      <vt:lpstr>Follow TCP Stream</vt:lpstr>
      <vt:lpstr>Follow TCP Stream</vt:lpstr>
      <vt:lpstr>Filter out/in Single TCP Stream</vt:lpstr>
      <vt:lpstr>Expert Info</vt:lpstr>
      <vt:lpstr>Expert Info</vt:lpstr>
      <vt:lpstr>Conversations</vt:lpstr>
      <vt:lpstr>Conversations</vt:lpstr>
      <vt:lpstr>PowerPoint Presentation</vt:lpstr>
      <vt:lpstr>Find EndPoint Statistics</vt:lpstr>
      <vt:lpstr>Find EndPoint Statistics</vt:lpstr>
      <vt:lpstr>Export HTTP </vt:lpstr>
      <vt:lpstr>Export HTTP Objects</vt:lpstr>
      <vt:lpstr>HTTP Analysis</vt:lpstr>
      <vt:lpstr>HTTP Analysis – Load Distribution</vt:lpstr>
      <vt:lpstr>HTTP Analysis – Packet Counter</vt:lpstr>
      <vt:lpstr>HTTP Analysis – Requests</vt:lpstr>
      <vt:lpstr>Improving WireShark Performance</vt:lpstr>
      <vt:lpstr>Post-Processing Text File</vt:lpstr>
      <vt:lpstr>Basic usage of Grep </vt:lpstr>
      <vt:lpstr>On-line Wireshark Trace Files</vt:lpstr>
      <vt:lpstr>Example Trace File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czou</cp:lastModifiedBy>
  <cp:revision>114</cp:revision>
  <dcterms:created xsi:type="dcterms:W3CDTF">2013-11-10T00:52:34Z</dcterms:created>
  <dcterms:modified xsi:type="dcterms:W3CDTF">2018-02-04T05:56:12Z</dcterms:modified>
</cp:coreProperties>
</file>