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7" r:id="rId19"/>
    <p:sldId id="296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20" d="100"/>
          <a:sy n="120" d="100"/>
        </p:scale>
        <p:origin x="16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79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file_signatures" TargetMode="External"/><Relationship Id="rId2" Type="http://schemas.openxmlformats.org/officeDocument/2006/relationships/hyperlink" Target="https://sourceforge.net/projects/hexbox/files/hexbox/Be.HexEditor%201.6.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ensicscontest.com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lwerewolf.com/2015/03/network-forensics-round-1-anns-bad-aim/" TargetMode="External"/><Relationship Id="rId5" Type="http://schemas.openxmlformats.org/officeDocument/2006/relationships/hyperlink" Target="http://forensicscontest.com/contest01/evidence01.pcap" TargetMode="External"/><Relationship Id="rId4" Type="http://schemas.openxmlformats.org/officeDocument/2006/relationships/hyperlink" Target="http://forensicscontest.com/2009/09/25/puzzle-1-anns-bad-ai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etresec.com/?page=NetworkMin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Traffic Analysis– Traffic Forensic Example 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Incident </a:t>
            </a:r>
            <a:r>
              <a:rPr lang="en-US" b="1" dirty="0" smtClean="0"/>
              <a:t>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smtClean="0"/>
              <a:t>Cliff Zou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Q2: What was the first comment in the captured IM conversation?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791450" cy="4724400"/>
          </a:xfrm>
        </p:spPr>
        <p:txBody>
          <a:bodyPr/>
          <a:lstStyle/>
          <a:p>
            <a:r>
              <a:rPr lang="en-US" sz="2400" dirty="0" smtClean="0"/>
              <a:t>Packet#23 is “keep alive”.  No real content</a:t>
            </a:r>
          </a:p>
          <a:p>
            <a:r>
              <a:rPr lang="en-US" sz="2400" dirty="0" smtClean="0"/>
              <a:t>Packet#25 content: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So, the answer is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1400" dirty="0" smtClean="0"/>
              <a:t>Here's </a:t>
            </a:r>
            <a:r>
              <a:rPr lang="en-US" sz="1400" dirty="0"/>
              <a:t>the secret recipe... I just downloaded it from the file server. Just copy to a thumb drive and you're good to go &amp;</a:t>
            </a:r>
            <a:r>
              <a:rPr lang="en-US" sz="1400" dirty="0" err="1"/>
              <a:t>gt</a:t>
            </a:r>
            <a:r>
              <a:rPr lang="en-US" sz="1400" dirty="0" smtClean="0"/>
              <a:t>;:-)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7200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Q3</a:t>
            </a:r>
            <a:r>
              <a:rPr lang="en-US" dirty="0">
                <a:effectLst/>
              </a:rPr>
              <a:t>: What is the name of the file Ann transferred?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400" dirty="0" smtClean="0"/>
              <a:t>There are many TCP packets with Ann’s computer, might be file transfer?</a:t>
            </a:r>
          </a:p>
          <a:p>
            <a:r>
              <a:rPr lang="en-US" sz="2400" dirty="0" smtClean="0"/>
              <a:t>Google search found AIM file transfer use TCP port 5190</a:t>
            </a:r>
          </a:p>
          <a:p>
            <a:r>
              <a:rPr lang="en-US" sz="2400" dirty="0" smtClean="0"/>
              <a:t>New display filter:  </a:t>
            </a:r>
            <a:r>
              <a:rPr lang="en-US" sz="2000" dirty="0" err="1" smtClean="0"/>
              <a:t>ip.addr</a:t>
            </a:r>
            <a:r>
              <a:rPr lang="en-US" sz="2000" dirty="0" smtClean="0"/>
              <a:t> </a:t>
            </a:r>
            <a:r>
              <a:rPr lang="en-US" sz="2000" dirty="0"/>
              <a:t>== 192.168.1.158 &amp;&amp; </a:t>
            </a:r>
            <a:r>
              <a:rPr lang="en-US" sz="2000" dirty="0" err="1"/>
              <a:t>tcp.port</a:t>
            </a:r>
            <a:r>
              <a:rPr lang="en-US" sz="2000" dirty="0"/>
              <a:t>==</a:t>
            </a:r>
            <a:r>
              <a:rPr lang="en-US" sz="2000" dirty="0" smtClean="0"/>
              <a:t>5190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19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Q3: What is the name of the file Ann transferred?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800" dirty="0"/>
              <a:t>Check the first data packet after the three-way handshake (connection setup) packets, it is Packet #</a:t>
            </a:r>
            <a:r>
              <a:rPr lang="en-US" sz="2800" dirty="0" smtClean="0"/>
              <a:t>112</a:t>
            </a:r>
          </a:p>
          <a:p>
            <a:r>
              <a:rPr lang="en-US" sz="2800" dirty="0" smtClean="0"/>
              <a:t>Look at the binary data section:</a:t>
            </a:r>
          </a:p>
          <a:p>
            <a:pPr lvl="1"/>
            <a:r>
              <a:rPr lang="en-US" sz="2400" dirty="0" smtClean="0"/>
              <a:t>OFT2 file transfer protocol, file name is: </a:t>
            </a:r>
            <a:r>
              <a:rPr lang="en-US" sz="2400" b="1" dirty="0" smtClean="0">
                <a:solidFill>
                  <a:srgbClr val="FF0000"/>
                </a:solidFill>
              </a:rPr>
              <a:t>recipe.docx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3874333"/>
            <a:ext cx="66198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6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Q4: </a:t>
            </a:r>
            <a:r>
              <a:rPr lang="en-US" sz="3200" dirty="0">
                <a:effectLst/>
              </a:rPr>
              <a:t>What is the magic number of the file you want to extract (first four bytes)?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800" dirty="0" smtClean="0"/>
              <a:t>Most protocols can be identified by well-known sequences of bytes near the zero-offset</a:t>
            </a:r>
          </a:p>
          <a:p>
            <a:r>
              <a:rPr lang="en-US" sz="2800" dirty="0" smtClean="0"/>
              <a:t>Almost all file formats have “headers” with a few zero-offset bytes to uniquely identify them</a:t>
            </a:r>
          </a:p>
          <a:p>
            <a:r>
              <a:rPr lang="en-US" sz="2800" dirty="0" smtClean="0"/>
              <a:t>These first few bytes are referred as “</a:t>
            </a:r>
            <a:r>
              <a:rPr lang="en-US" sz="2800" dirty="0" smtClean="0">
                <a:solidFill>
                  <a:srgbClr val="FF0000"/>
                </a:solidFill>
              </a:rPr>
              <a:t>magic numbers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r>
              <a:rPr lang="en-US" sz="2800" dirty="0" smtClean="0"/>
              <a:t>We need to “carve out” the file ‘recipe.docx’ from packet capture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411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Carving Out Files – Wireshark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We can directly use </a:t>
            </a:r>
            <a:r>
              <a:rPr lang="en-US" sz="2800" dirty="0" err="1" smtClean="0"/>
              <a:t>wireshark</a:t>
            </a:r>
            <a:r>
              <a:rPr lang="en-US" sz="2800" dirty="0" smtClean="0"/>
              <a:t> to carve out a file </a:t>
            </a:r>
          </a:p>
          <a:p>
            <a:pPr lvl="1"/>
            <a:r>
              <a:rPr lang="en-US" sz="2400" dirty="0" smtClean="0"/>
              <a:t>But, it is suitable only for small-size file</a:t>
            </a:r>
          </a:p>
          <a:p>
            <a:r>
              <a:rPr lang="en-US" sz="2800" dirty="0" smtClean="0"/>
              <a:t>From data transfer packet#112, right click to “follow TCP stream”, The duplex connection flow will show up (both directions)</a:t>
            </a:r>
          </a:p>
          <a:p>
            <a:r>
              <a:rPr lang="en-US" sz="2800" dirty="0" smtClean="0"/>
              <a:t>We are interested in the file transferred </a:t>
            </a:r>
            <a:r>
              <a:rPr lang="en-US" sz="2800" dirty="0" smtClean="0">
                <a:solidFill>
                  <a:srgbClr val="FF0000"/>
                </a:solidFill>
              </a:rPr>
              <a:t>out</a:t>
            </a:r>
            <a:r>
              <a:rPr lang="en-US" sz="2800" dirty="0" smtClean="0"/>
              <a:t> from </a:t>
            </a:r>
            <a:r>
              <a:rPr lang="en-US" sz="2800" dirty="0" err="1" smtClean="0"/>
              <a:t>Annn’s</a:t>
            </a:r>
            <a:r>
              <a:rPr lang="en-US" sz="2800" dirty="0" smtClean="0"/>
              <a:t> computer 192.168.1.158</a:t>
            </a:r>
          </a:p>
          <a:p>
            <a:pPr lvl="1"/>
            <a:r>
              <a:rPr lang="en-US" sz="2400" dirty="0" smtClean="0"/>
              <a:t>So only need the half-duplex flow from source IP of 192.168.1.158   (</a:t>
            </a:r>
            <a:r>
              <a:rPr lang="en-US" sz="2400" dirty="0" smtClean="0">
                <a:solidFill>
                  <a:srgbClr val="0070C0"/>
                </a:solidFill>
              </a:rPr>
              <a:t>12kBytes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The other half-duplex is protocol and Acknowledgement traffic from the receiver  (</a:t>
            </a:r>
            <a:r>
              <a:rPr lang="en-US" sz="2400" dirty="0">
                <a:solidFill>
                  <a:srgbClr val="0070C0"/>
                </a:solidFill>
              </a:rPr>
              <a:t>512 bytes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810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Carving Out Files – Wireshark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Select the correct traffic direction, and select “save data as </a:t>
            </a:r>
            <a:r>
              <a:rPr lang="en-US" sz="2800" dirty="0" smtClean="0">
                <a:solidFill>
                  <a:srgbClr val="C00000"/>
                </a:solidFill>
              </a:rPr>
              <a:t>Raw</a:t>
            </a:r>
            <a:r>
              <a:rPr lang="en-US" sz="2800" dirty="0" smtClean="0"/>
              <a:t>”, then “Save as…” to save it to recipe.docx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But</a:t>
            </a:r>
            <a:r>
              <a:rPr lang="en-US" sz="2800" dirty="0"/>
              <a:t>, this file </a:t>
            </a:r>
            <a:r>
              <a:rPr lang="en-US" sz="2800" dirty="0" smtClean="0"/>
              <a:t>still contains protocol </a:t>
            </a:r>
            <a:r>
              <a:rPr lang="en-US" sz="2800" dirty="0"/>
              <a:t>exchange info/content</a:t>
            </a:r>
          </a:p>
          <a:p>
            <a:pPr lvl="1"/>
            <a:r>
              <a:rPr lang="en-US" sz="2400" dirty="0"/>
              <a:t>We need to remove those unrelated stuff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62293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Carving Out Files – Wireshark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/>
              <a:t>Use a Hex Editor to edit the saved file</a:t>
            </a:r>
          </a:p>
          <a:p>
            <a:pPr lvl="1"/>
            <a:r>
              <a:rPr lang="en-US" dirty="0" smtClean="0"/>
              <a:t>You can use any free hex editor</a:t>
            </a:r>
          </a:p>
          <a:p>
            <a:pPr lvl="1"/>
            <a:r>
              <a:rPr lang="en-US" dirty="0" smtClean="0"/>
              <a:t>I use </a:t>
            </a:r>
            <a:r>
              <a:rPr lang="en-US" dirty="0" err="1" smtClean="0"/>
              <a:t>Be.HexEditor</a:t>
            </a:r>
            <a:r>
              <a:rPr lang="en-US" dirty="0" smtClean="0"/>
              <a:t> (GUI-based, Free): </a:t>
            </a:r>
            <a:r>
              <a:rPr lang="en-US" sz="1600" dirty="0">
                <a:hlinkClick r:id="rId2"/>
              </a:rPr>
              <a:t>https://sourceforge.net/projects/hexbox/files/hexbox/Be.HexEditor%201.6.0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dirty="0" smtClean="0"/>
              <a:t>Find the start of the receipt.docx file:</a:t>
            </a:r>
          </a:p>
          <a:p>
            <a:pPr lvl="1"/>
            <a:r>
              <a:rPr lang="en-US" dirty="0" smtClean="0"/>
              <a:t>Need to know the start magic number of </a:t>
            </a:r>
            <a:r>
              <a:rPr lang="en-US" dirty="0" err="1" smtClean="0"/>
              <a:t>docx</a:t>
            </a:r>
            <a:endParaRPr lang="en-US" dirty="0" smtClean="0"/>
          </a:p>
          <a:p>
            <a:pPr lvl="1"/>
            <a:r>
              <a:rPr lang="en-US" dirty="0" smtClean="0"/>
              <a:t>Google “</a:t>
            </a:r>
            <a:r>
              <a:rPr lang="en-US" dirty="0" err="1" smtClean="0"/>
              <a:t>docx</a:t>
            </a:r>
            <a:r>
              <a:rPr lang="en-US" dirty="0" smtClean="0"/>
              <a:t> file signature”, the link: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en.wikipedia.org/wiki/List_of_file_signatures</a:t>
            </a:r>
            <a:endParaRPr lang="en-US" dirty="0" smtClean="0"/>
          </a:p>
          <a:p>
            <a:pPr lvl="2"/>
            <a:r>
              <a:rPr lang="en-US" dirty="0" smtClean="0"/>
              <a:t>Show that the start of </a:t>
            </a:r>
            <a:r>
              <a:rPr lang="en-US" dirty="0" err="1" smtClean="0"/>
              <a:t>docx</a:t>
            </a:r>
            <a:r>
              <a:rPr lang="en-US" dirty="0" smtClean="0"/>
              <a:t> should </a:t>
            </a:r>
            <a:r>
              <a:rPr lang="en-US" dirty="0"/>
              <a:t>be “</a:t>
            </a:r>
            <a:r>
              <a:rPr lang="en-US" dirty="0">
                <a:solidFill>
                  <a:srgbClr val="C00000"/>
                </a:solidFill>
              </a:rPr>
              <a:t>PK..</a:t>
            </a:r>
            <a:r>
              <a:rPr lang="en-US" dirty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6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Carving Out Files – Wireshark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/>
              <a:t>Delete all bytes before the “PK..” (50 4b)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the file is readable by Word!</a:t>
            </a:r>
          </a:p>
          <a:p>
            <a:r>
              <a:rPr lang="en-US" dirty="0" smtClean="0"/>
              <a:t>So the magic number is “5</a:t>
            </a:r>
            <a:r>
              <a:rPr lang="en-US" dirty="0" smtClean="0">
                <a:solidFill>
                  <a:srgbClr val="C00000"/>
                </a:solidFill>
              </a:rPr>
              <a:t>0 4b 03 04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38" y="2057400"/>
            <a:ext cx="6600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6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Q5: What was the MD5sum of the 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smtClean="0"/>
              <a:t>Go to Kali Linux VM on your machine: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Thus the file’s MD5sum is: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8350582774e1d4dbe1d61d64c89e0ea1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31" y="2133600"/>
            <a:ext cx="70294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Carving Out Files </a:t>
            </a:r>
            <a:r>
              <a:rPr lang="en-US" dirty="0" smtClean="0"/>
              <a:t>– </a:t>
            </a:r>
            <a:r>
              <a:rPr lang="en-US" dirty="0" err="1" smtClean="0"/>
              <a:t>tcpxtract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and reconstruct TCP stream payload data based on file signatures (magic numbers)</a:t>
            </a:r>
          </a:p>
          <a:p>
            <a:r>
              <a:rPr lang="en-US" dirty="0" smtClean="0"/>
              <a:t>Kali Linux does not have it, but you can install 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581400"/>
            <a:ext cx="5276850" cy="31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819400"/>
          </a:xfrm>
        </p:spPr>
        <p:txBody>
          <a:bodyPr/>
          <a:lstStyle/>
          <a:p>
            <a:r>
              <a:rPr lang="en-US" altLang="en-US" sz="2800" b="1" dirty="0">
                <a:hlinkClick r:id="rId3"/>
              </a:rPr>
              <a:t>http://forensicscontest.com</a:t>
            </a:r>
            <a:r>
              <a:rPr lang="en-US" altLang="en-US" sz="2800" b="1" dirty="0" smtClean="0">
                <a:hlinkClick r:id="rId3"/>
              </a:rPr>
              <a:t>/</a:t>
            </a:r>
            <a:endParaRPr lang="en-US" altLang="en-US" sz="2800" b="1" dirty="0" smtClean="0"/>
          </a:p>
          <a:p>
            <a:pPr lvl="1"/>
            <a:r>
              <a:rPr lang="en-US" altLang="en-US" sz="2000" b="1" dirty="0" smtClean="0"/>
              <a:t>Example “Ann’s bad AIM” is from this website</a:t>
            </a:r>
          </a:p>
          <a:p>
            <a:pPr lvl="1"/>
            <a:r>
              <a:rPr lang="en-US" altLang="en-US" sz="2000" b="1" dirty="0"/>
              <a:t>Puzzle #1 Solution: Ann’s Bad AIM</a:t>
            </a:r>
          </a:p>
          <a:p>
            <a:pPr lvl="2"/>
            <a:r>
              <a:rPr lang="en-US" altLang="en-US" sz="1600" b="1" dirty="0">
                <a:hlinkClick r:id="rId4"/>
              </a:rPr>
              <a:t>http://</a:t>
            </a:r>
            <a:r>
              <a:rPr lang="en-US" altLang="en-US" sz="1600" b="1" dirty="0" smtClean="0">
                <a:hlinkClick r:id="rId4"/>
              </a:rPr>
              <a:t>forensicscontest.com/2009/09/25/puzzle-1-anns-bad-aim</a:t>
            </a:r>
            <a:endParaRPr lang="en-US" altLang="en-US" sz="1600" b="1" dirty="0" smtClean="0"/>
          </a:p>
          <a:p>
            <a:pPr lvl="2"/>
            <a:r>
              <a:rPr lang="en-US" altLang="en-US" sz="1600" b="1" dirty="0" smtClean="0"/>
              <a:t> </a:t>
            </a:r>
          </a:p>
          <a:p>
            <a:pPr lvl="1"/>
            <a:r>
              <a:rPr lang="en-US" altLang="en-US" sz="2400" b="1" dirty="0" smtClean="0"/>
              <a:t>Puzzle #</a:t>
            </a:r>
            <a:r>
              <a:rPr lang="en-US" altLang="en-US" sz="2400" b="1" dirty="0"/>
              <a:t>1 captured file: </a:t>
            </a:r>
            <a:r>
              <a:rPr lang="en-US" altLang="en-US" sz="2000" b="1" dirty="0">
                <a:hlinkClick r:id="rId5"/>
              </a:rPr>
              <a:t>http://</a:t>
            </a:r>
            <a:r>
              <a:rPr lang="en-US" altLang="en-US" sz="2000" b="1" dirty="0" smtClean="0">
                <a:hlinkClick r:id="rId5"/>
              </a:rPr>
              <a:t>forensicscontest.com/contest01/evidence01.pcap</a:t>
            </a:r>
            <a:endParaRPr lang="en-US" altLang="en-US" sz="2000" b="1" dirty="0" smtClean="0"/>
          </a:p>
          <a:p>
            <a:r>
              <a:rPr lang="en-US" altLang="en-US" sz="2400" dirty="0">
                <a:hlinkClick r:id="rId6"/>
              </a:rPr>
              <a:t>https://malwerewolf.com/2015/03/network-forensics-round-1-anns-bad-aim</a:t>
            </a:r>
            <a:r>
              <a:rPr lang="en-US" altLang="en-US" sz="2400" dirty="0" smtClean="0">
                <a:hlinkClick r:id="rId6"/>
              </a:rPr>
              <a:t>/</a:t>
            </a:r>
            <a:endParaRPr lang="en-US" altLang="en-US" sz="2400" dirty="0" smtClean="0"/>
          </a:p>
          <a:p>
            <a:endParaRPr lang="en-US" altLang="en-US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Network Forensics: Tracking Hackers through Cybersp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614980"/>
            <a:ext cx="1668585" cy="21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251013"/>
            <a:ext cx="5270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/>
              <a:t>“Network Forensics: tracking hackers through cyberspace”, by Sherri Davidoff and Jonathan Ham,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Carving Out Files – </a:t>
            </a:r>
            <a:r>
              <a:rPr lang="en-US" dirty="0" err="1"/>
              <a:t>tcpxtract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err="1" smtClean="0"/>
              <a:t>Tcpxtract</a:t>
            </a:r>
            <a:r>
              <a:rPr lang="en-US" dirty="0" smtClean="0"/>
              <a:t> contain file signatures for many file types, including “PK..”</a:t>
            </a:r>
          </a:p>
          <a:p>
            <a:endParaRPr lang="en-US" dirty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docx</a:t>
            </a:r>
            <a:r>
              <a:rPr lang="en-US" dirty="0" smtClean="0"/>
              <a:t> actually uses zip format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tcpxtract</a:t>
            </a:r>
            <a:r>
              <a:rPr lang="en-US" dirty="0" smtClean="0"/>
              <a:t> to extract all files from trace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firt</a:t>
            </a:r>
            <a:r>
              <a:rPr lang="en-US" dirty="0" smtClean="0"/>
              <a:t> 00000024.zip file between IP 1.158 and 1.159 should be the recipe.docx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219700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05400"/>
            <a:ext cx="8772525" cy="552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9" y="5867400"/>
            <a:ext cx="8786446" cy="5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52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Forensic Tool – </a:t>
            </a:r>
            <a:r>
              <a:rPr lang="en-US" dirty="0" err="1" smtClean="0"/>
              <a:t>Networkminer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Commercial software, but has a simplified free version</a:t>
            </a:r>
          </a:p>
          <a:p>
            <a:pPr lvl="1"/>
            <a:r>
              <a:rPr lang="en-US" sz="2400" dirty="0">
                <a:hlinkClick r:id="rId2"/>
              </a:rPr>
              <a:t>http://www.netresec.com/?</a:t>
            </a:r>
            <a:r>
              <a:rPr lang="en-US" sz="2400" dirty="0" smtClean="0">
                <a:hlinkClick r:id="rId2"/>
              </a:rPr>
              <a:t>page=NetworkMiner</a:t>
            </a:r>
            <a:endParaRPr lang="en-US" sz="2400" dirty="0" smtClean="0"/>
          </a:p>
          <a:p>
            <a:r>
              <a:rPr lang="en-US" sz="2800" dirty="0" smtClean="0"/>
              <a:t>By loading the trace file, </a:t>
            </a:r>
            <a:r>
              <a:rPr lang="en-US" sz="2800" dirty="0" err="1" smtClean="0"/>
              <a:t>Networkminer</a:t>
            </a:r>
            <a:r>
              <a:rPr lang="en-US" sz="2800" dirty="0" smtClean="0"/>
              <a:t> extracted the file without any problem</a:t>
            </a:r>
          </a:p>
          <a:p>
            <a:pPr lvl="1"/>
            <a:r>
              <a:rPr lang="en-US" sz="2400" dirty="0" smtClean="0"/>
              <a:t>But, it only interprets the few protocols it understands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67200"/>
            <a:ext cx="857424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“Puzzle </a:t>
            </a:r>
            <a:r>
              <a:rPr lang="en-US" dirty="0"/>
              <a:t>#1: Ann’s Bad </a:t>
            </a:r>
            <a:r>
              <a:rPr lang="en-US" dirty="0" smtClean="0"/>
              <a:t>AIM” from Forensicscontest.com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marL="82550" indent="0">
              <a:buNone/>
            </a:pPr>
            <a:r>
              <a:rPr lang="en-US" sz="2000" dirty="0"/>
              <a:t>Anarchy-R-Us, Inc. suspects that one of their employees, Ann </a:t>
            </a:r>
            <a:r>
              <a:rPr lang="en-US" sz="2000" dirty="0" err="1"/>
              <a:t>Dercover</a:t>
            </a:r>
            <a:r>
              <a:rPr lang="en-US" sz="2000" dirty="0"/>
              <a:t>, is really a secret agent working for their competitor. Ann has access to the company’s prize asset, the secret recipe. Security staff are worried that Ann may try to leak the company’s secret </a:t>
            </a:r>
            <a:r>
              <a:rPr lang="en-US" sz="2000" dirty="0" smtClean="0"/>
              <a:t>recipe, and monitor her computer’s traffic.</a:t>
            </a:r>
          </a:p>
          <a:p>
            <a:pPr marL="82550" indent="0">
              <a:buNone/>
            </a:pPr>
            <a:r>
              <a:rPr lang="en-US" sz="2000" dirty="0" smtClean="0"/>
              <a:t>      Today </a:t>
            </a:r>
            <a:r>
              <a:rPr lang="en-US" sz="2000" dirty="0"/>
              <a:t>an unexpected laptop briefly appeared on the company wireless network</a:t>
            </a:r>
            <a:r>
              <a:rPr lang="en-US" sz="2000" dirty="0" smtClean="0"/>
              <a:t>.  Ann’s </a:t>
            </a:r>
            <a:r>
              <a:rPr lang="en-US" sz="2000" dirty="0"/>
              <a:t>computer, (</a:t>
            </a:r>
            <a:r>
              <a:rPr lang="en-US" sz="2000" b="1" dirty="0"/>
              <a:t>192.168.1.158</a:t>
            </a:r>
            <a:r>
              <a:rPr lang="en-US" sz="2000" dirty="0"/>
              <a:t>) sent IMs over the wireless network to this computer. </a:t>
            </a:r>
          </a:p>
          <a:p>
            <a:pPr marL="357188" lvl="1" indent="0">
              <a:buNone/>
            </a:pPr>
            <a:r>
              <a:rPr lang="en-US" sz="2000" dirty="0"/>
              <a:t>1. What is the name of Ann’s IM buddy?</a:t>
            </a:r>
            <a:br>
              <a:rPr lang="en-US" sz="2000" dirty="0"/>
            </a:br>
            <a:r>
              <a:rPr lang="en-US" sz="2000" dirty="0"/>
              <a:t>2. What was the first comment in the captured IM conversation?</a:t>
            </a:r>
            <a:br>
              <a:rPr lang="en-US" sz="2000" dirty="0"/>
            </a:br>
            <a:r>
              <a:rPr lang="en-US" sz="2000" dirty="0"/>
              <a:t>3. What is the name of the file Ann transferred?</a:t>
            </a:r>
            <a:br>
              <a:rPr lang="en-US" sz="2000" dirty="0"/>
            </a:br>
            <a:r>
              <a:rPr lang="en-US" sz="2000" dirty="0"/>
              <a:t>4. What is the magic number of the file you want to extract (first four bytes)?</a:t>
            </a:r>
            <a:br>
              <a:rPr lang="en-US" sz="2000" dirty="0"/>
            </a:br>
            <a:r>
              <a:rPr lang="en-US" sz="2000" dirty="0"/>
              <a:t>5. What was the MD5sum of the file?</a:t>
            </a:r>
            <a:br>
              <a:rPr lang="en-US" sz="2000" dirty="0"/>
            </a:br>
            <a:r>
              <a:rPr lang="en-US" sz="2000" dirty="0"/>
              <a:t>6. What is the secret recipe?</a:t>
            </a:r>
          </a:p>
        </p:txBody>
      </p:sp>
    </p:spTree>
    <p:extLst>
      <p:ext uri="{BB962C8B-B14F-4D97-AF65-F5344CB8AC3E}">
        <p14:creationId xmlns:p14="http://schemas.microsoft.com/office/powerpoint/2010/main" val="425852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the capture file in Wireshark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510587" cy="47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Q1: </a:t>
            </a:r>
            <a:r>
              <a:rPr lang="en-US" sz="3200" dirty="0"/>
              <a:t>What is the name of Ann’s IM buddy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1450" cy="4800600"/>
          </a:xfrm>
        </p:spPr>
        <p:txBody>
          <a:bodyPr/>
          <a:lstStyle/>
          <a:p>
            <a:r>
              <a:rPr lang="en-US" sz="2400" dirty="0" smtClean="0"/>
              <a:t>The puzzle’s name has “AIM”, so Ann must use AOL Instant Messenger</a:t>
            </a:r>
          </a:p>
          <a:p>
            <a:r>
              <a:rPr lang="en-US" sz="2400" dirty="0" smtClean="0"/>
              <a:t>First, Filter on Ann’s IP address</a:t>
            </a:r>
          </a:p>
          <a:p>
            <a:pPr lvl="1"/>
            <a:r>
              <a:rPr lang="en-US" sz="2000" dirty="0" smtClean="0"/>
              <a:t>Display filter:  </a:t>
            </a:r>
            <a:r>
              <a:rPr lang="en-US" sz="2000" dirty="0" err="1" smtClean="0"/>
              <a:t>ip.addr</a:t>
            </a:r>
            <a:r>
              <a:rPr lang="en-US" sz="2000" dirty="0" smtClean="0"/>
              <a:t> </a:t>
            </a:r>
            <a:r>
              <a:rPr lang="en-US" sz="2400" dirty="0" smtClean="0"/>
              <a:t>== 192.168.1.158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56" y="2819400"/>
            <a:ext cx="6336506" cy="39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the AIM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91450" cy="4800600"/>
          </a:xfrm>
        </p:spPr>
        <p:txBody>
          <a:bodyPr/>
          <a:lstStyle/>
          <a:p>
            <a:r>
              <a:rPr lang="en-US" sz="2400" dirty="0" smtClean="0"/>
              <a:t>There are no packets labeled as “AIM” protocol</a:t>
            </a:r>
          </a:p>
          <a:p>
            <a:r>
              <a:rPr lang="en-US" sz="2400" dirty="0" smtClean="0"/>
              <a:t>There are many packets labeled as “SSL” because they use TCP port 443</a:t>
            </a:r>
          </a:p>
          <a:p>
            <a:r>
              <a:rPr lang="en-US" sz="2400" dirty="0" smtClean="0"/>
              <a:t>But, check packet content and you will see they are not encrypted! So they are not really SSL (https) packets!</a:t>
            </a:r>
          </a:p>
          <a:p>
            <a:r>
              <a:rPr lang="en-US" sz="2400" dirty="0" smtClean="0"/>
              <a:t>They are just AIM messages using port 443, in order to make sure AIM traffic can go through most firewalls</a:t>
            </a:r>
          </a:p>
          <a:p>
            <a:pPr lvl="1"/>
            <a:r>
              <a:rPr lang="en-US" sz="2000" dirty="0" smtClean="0"/>
              <a:t>Most firewalls allow HTTP and HTTPS traffic go through</a:t>
            </a:r>
          </a:p>
          <a:p>
            <a:pPr lvl="1"/>
            <a:r>
              <a:rPr lang="en-US" sz="2000" dirty="0"/>
              <a:t>Many peer-to-peer, </a:t>
            </a:r>
            <a:r>
              <a:rPr lang="en-US" sz="2000" dirty="0" smtClean="0"/>
              <a:t>botnet/malware, </a:t>
            </a:r>
            <a:r>
              <a:rPr lang="en-US" sz="2000" dirty="0"/>
              <a:t>chatting programs use http or https ports for easy penetrating of firewalls. They use the ports but not the corresponding protocols.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62600"/>
            <a:ext cx="8410575" cy="12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Confirm Ann connects with AOL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400" dirty="0"/>
              <a:t>The other IP in those SSL packet is: 64.12.24.50</a:t>
            </a:r>
          </a:p>
          <a:p>
            <a:pPr lvl="1"/>
            <a:r>
              <a:rPr lang="en-US" sz="2000" dirty="0"/>
              <a:t>What is this IP?</a:t>
            </a:r>
          </a:p>
          <a:p>
            <a:pPr lvl="1"/>
            <a:r>
              <a:rPr lang="en-US" sz="2000" dirty="0"/>
              <a:t>Use “</a:t>
            </a:r>
            <a:r>
              <a:rPr lang="en-US" sz="2000" b="1" dirty="0" err="1">
                <a:solidFill>
                  <a:srgbClr val="FF0000"/>
                </a:solidFill>
              </a:rPr>
              <a:t>whois</a:t>
            </a:r>
            <a:r>
              <a:rPr lang="en-US" sz="2000" dirty="0"/>
              <a:t>” command </a:t>
            </a:r>
            <a:r>
              <a:rPr lang="en-US" sz="2000" dirty="0" smtClean="0"/>
              <a:t>in Linux </a:t>
            </a:r>
            <a:r>
              <a:rPr lang="en-US" sz="2000" dirty="0"/>
              <a:t>to </a:t>
            </a:r>
            <a:r>
              <a:rPr lang="en-US" sz="2000" dirty="0" smtClean="0"/>
              <a:t>check</a:t>
            </a:r>
          </a:p>
          <a:p>
            <a:pPr lvl="2"/>
            <a:r>
              <a:rPr lang="en-US" sz="1600" dirty="0" smtClean="0"/>
              <a:t>Or use online </a:t>
            </a:r>
            <a:r>
              <a:rPr lang="en-US" sz="1600" dirty="0" err="1" smtClean="0"/>
              <a:t>whois</a:t>
            </a:r>
            <a:r>
              <a:rPr lang="en-US" sz="1600" dirty="0" smtClean="0"/>
              <a:t> webserver to do this check</a:t>
            </a:r>
          </a:p>
          <a:p>
            <a:pPr lvl="1"/>
            <a:r>
              <a:rPr lang="en-US" sz="2000" dirty="0" smtClean="0"/>
              <a:t>So, the SSL traffic is really AIM traffic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52800"/>
            <a:ext cx="5943600" cy="34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protocol decoding?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91450" cy="4800600"/>
          </a:xfrm>
        </p:spPr>
        <p:txBody>
          <a:bodyPr/>
          <a:lstStyle/>
          <a:p>
            <a:r>
              <a:rPr lang="en-US" sz="2400" dirty="0" smtClean="0"/>
              <a:t>AOL has its own communication protocol, which is complicated</a:t>
            </a:r>
          </a:p>
          <a:p>
            <a:r>
              <a:rPr lang="en-US" sz="2400" dirty="0" smtClean="0"/>
              <a:t>Luckily,  Wireshark builds AOL protocol in so it can decode AOL traffic!</a:t>
            </a:r>
          </a:p>
          <a:p>
            <a:r>
              <a:rPr lang="en-US" sz="2400" dirty="0" smtClean="0"/>
              <a:t>Right-click an SSL packet, choose “Decode As…”</a:t>
            </a:r>
          </a:p>
          <a:p>
            <a:pPr lvl="1"/>
            <a:r>
              <a:rPr lang="en-US" sz="2000" dirty="0" smtClean="0"/>
              <a:t>Choose “</a:t>
            </a:r>
            <a:r>
              <a:rPr lang="en-US" sz="2000" dirty="0" smtClean="0">
                <a:solidFill>
                  <a:srgbClr val="FF0000"/>
                </a:solidFill>
              </a:rPr>
              <a:t>TCP port</a:t>
            </a:r>
            <a:r>
              <a:rPr lang="en-US" sz="2000" dirty="0" smtClean="0"/>
              <a:t>” and value of “443”, select “AIM” in Current field, then click “Save”</a:t>
            </a:r>
          </a:p>
          <a:p>
            <a:pPr lvl="1"/>
            <a:r>
              <a:rPr lang="en-US" sz="2000" dirty="0" smtClean="0"/>
              <a:t>Now Wireshark will decode all those port-443 traffic as AIM traffic!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619625"/>
            <a:ext cx="72580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what is the name of Ann’s IM buddy?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Check Packet 25: “outgoing to : Sec558user1”</a:t>
            </a:r>
          </a:p>
          <a:p>
            <a:pPr lvl="1"/>
            <a:r>
              <a:rPr lang="en-US" sz="2400" dirty="0" smtClean="0"/>
              <a:t>Check the AIM messaging section in this packet</a:t>
            </a:r>
          </a:p>
          <a:p>
            <a:pPr lvl="1"/>
            <a:r>
              <a:rPr lang="en-US" sz="2400" dirty="0" smtClean="0"/>
              <a:t>Now we know Ann is messaging with Buddy” </a:t>
            </a:r>
            <a:r>
              <a:rPr lang="en-US" sz="2400" dirty="0" smtClean="0">
                <a:solidFill>
                  <a:srgbClr val="FF0000"/>
                </a:solidFill>
              </a:rPr>
              <a:t>Sec558user1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14750"/>
            <a:ext cx="92106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9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4304</TotalTime>
  <Words>1123</Words>
  <Application>Microsoft Office PowerPoint</Application>
  <PresentationFormat>On-screen Show (4:3)</PresentationFormat>
  <Paragraphs>130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华文中宋</vt:lpstr>
      <vt:lpstr>Arial</vt:lpstr>
      <vt:lpstr>Calibri</vt:lpstr>
      <vt:lpstr>Gill Sans MT</vt:lpstr>
      <vt:lpstr>Times New Roman</vt:lpstr>
      <vt:lpstr>Verdana</vt:lpstr>
      <vt:lpstr>Wingdings 2</vt:lpstr>
      <vt:lpstr>Solstice</vt:lpstr>
      <vt:lpstr>Traffic Analysis– Traffic Forensic Example </vt:lpstr>
      <vt:lpstr>Acknowledgement</vt:lpstr>
      <vt:lpstr>“Puzzle #1: Ann’s Bad AIM” from Forensicscontest.com</vt:lpstr>
      <vt:lpstr>Open the capture file in Wireshark</vt:lpstr>
      <vt:lpstr>Q1: What is the name of Ann’s IM buddy?</vt:lpstr>
      <vt:lpstr>Where is the AIM traffic?</vt:lpstr>
      <vt:lpstr>Confirm Ann connects with AOL server?</vt:lpstr>
      <vt:lpstr>AIM protocol decoding?</vt:lpstr>
      <vt:lpstr>Q1: what is the name of Ann’s IM buddy? </vt:lpstr>
      <vt:lpstr>Q2: What was the first comment in the captured IM conversation?</vt:lpstr>
      <vt:lpstr>Q3: What is the name of the file Ann transferred? </vt:lpstr>
      <vt:lpstr>Q3: What is the name of the file Ann transferred? </vt:lpstr>
      <vt:lpstr>Q4: What is the magic number of the file you want to extract (first four bytes)? </vt:lpstr>
      <vt:lpstr>Carving Out Files – Wireshark Approach</vt:lpstr>
      <vt:lpstr>Carving Out Files – Wireshark Approach</vt:lpstr>
      <vt:lpstr>Carving Out Files – Wireshark Approach</vt:lpstr>
      <vt:lpstr>Carving Out Files – Wireshark Approach</vt:lpstr>
      <vt:lpstr>Q5: What was the MD5sum of the file?</vt:lpstr>
      <vt:lpstr>Carving Out Files – tcpxtract </vt:lpstr>
      <vt:lpstr>Carving Out Files – tcpxtract </vt:lpstr>
      <vt:lpstr>Network Forensic Tool – Networkminer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czou</cp:lastModifiedBy>
  <cp:revision>152</cp:revision>
  <dcterms:created xsi:type="dcterms:W3CDTF">2013-11-10T00:52:34Z</dcterms:created>
  <dcterms:modified xsi:type="dcterms:W3CDTF">2018-02-04T05:58:17Z</dcterms:modified>
</cp:coreProperties>
</file>