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2" r:id="rId2"/>
    <p:sldId id="283" r:id="rId3"/>
    <p:sldId id="284" r:id="rId4"/>
    <p:sldId id="285" r:id="rId5"/>
    <p:sldId id="29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261" autoAdjust="0"/>
  </p:normalViewPr>
  <p:slideViewPr>
    <p:cSldViewPr>
      <p:cViewPr varScale="1">
        <p:scale>
          <a:sx n="86" d="100"/>
          <a:sy n="86" d="100"/>
        </p:scale>
        <p:origin x="134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4198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6730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8639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914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773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431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350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464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8868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103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692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589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33400" y="1905000"/>
            <a:ext cx="8153400" cy="3001962"/>
          </a:xfrm>
          <a:prstGeom prst="rect">
            <a:avLst/>
          </a:prstGeom>
        </p:spPr>
        <p:txBody>
          <a:bodyPr lIns="92075" tIns="46038" rIns="92075" bIns="46038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lnSpc>
                <a:spcPts val="3500"/>
              </a:lnSpc>
              <a:defRPr/>
            </a:pPr>
            <a:r>
              <a:rPr lang="en-US" altLang="zh-CN" sz="2800" b="1" dirty="0" smtClean="0">
                <a:ea typeface="宋体" panose="02010600030101010101" pitchFamily="2" charset="-122"/>
              </a:rPr>
              <a:t>Cyber Operation and Penetration Testing</a:t>
            </a:r>
            <a:r>
              <a:rPr lang="en-US" altLang="zh-CN" sz="2000" dirty="0" smtClean="0">
                <a:ea typeface="Gulim" pitchFamily="34" charset="-127"/>
              </a:rPr>
              <a:t/>
            </a:r>
            <a:br>
              <a:rPr lang="en-US" altLang="zh-CN" sz="2000" dirty="0" smtClean="0">
                <a:ea typeface="Gulim" pitchFamily="34" charset="-127"/>
              </a:rPr>
            </a:br>
            <a:r>
              <a:rPr lang="en-US" altLang="zh-CN" sz="2400" i="1" dirty="0">
                <a:solidFill>
                  <a:schemeClr val="tx1"/>
                </a:solidFill>
                <a:ea typeface="Gulim" pitchFamily="34" charset="-127"/>
              </a:rPr>
              <a:t>Armitage: </a:t>
            </a:r>
            <a:r>
              <a:rPr lang="en-US" altLang="zh-CN" sz="2400" i="1" dirty="0" err="1">
                <a:solidFill>
                  <a:schemeClr val="tx1"/>
                </a:solidFill>
                <a:ea typeface="Gulim" pitchFamily="34" charset="-127"/>
              </a:rPr>
              <a:t>Metasploit</a:t>
            </a:r>
            <a:r>
              <a:rPr lang="en-US" altLang="zh-CN" sz="2400" i="1" dirty="0">
                <a:solidFill>
                  <a:schemeClr val="tx1"/>
                </a:solidFill>
                <a:ea typeface="Gulim" pitchFamily="34" charset="-127"/>
              </a:rPr>
              <a:t> GUI and Machine-Gun Style Attack</a:t>
            </a:r>
            <a:br>
              <a:rPr lang="en-US" altLang="zh-CN" sz="2400" i="1" dirty="0">
                <a:solidFill>
                  <a:schemeClr val="tx1"/>
                </a:solidFill>
                <a:ea typeface="Gulim" pitchFamily="34" charset="-127"/>
              </a:rPr>
            </a:br>
            <a:r>
              <a:rPr lang="en-US" altLang="zh-CN" sz="2400" i="1" dirty="0" smtClean="0">
                <a:solidFill>
                  <a:schemeClr val="tx1"/>
                </a:solidFill>
                <a:ea typeface="Gulim" pitchFamily="34" charset="-127"/>
              </a:rPr>
              <a:t/>
            </a:r>
            <a:br>
              <a:rPr lang="en-US" altLang="zh-CN" sz="2400" i="1" dirty="0" smtClean="0">
                <a:solidFill>
                  <a:schemeClr val="tx1"/>
                </a:solidFill>
                <a:ea typeface="Gulim" pitchFamily="34" charset="-127"/>
              </a:rPr>
            </a:br>
            <a:r>
              <a:rPr lang="en-US" altLang="zh-CN" sz="2000" dirty="0" smtClean="0">
                <a:ea typeface="Gulim" pitchFamily="34" charset="-127"/>
              </a:rPr>
              <a:t/>
            </a:r>
            <a:br>
              <a:rPr lang="en-US" altLang="zh-CN" sz="2000" dirty="0" smtClean="0">
                <a:ea typeface="Gulim" pitchFamily="34" charset="-127"/>
              </a:rPr>
            </a:br>
            <a:r>
              <a:rPr lang="en-US" altLang="zh-CN" sz="1600" dirty="0" smtClean="0">
                <a:ea typeface="Gulim" pitchFamily="34" charset="-127"/>
              </a:rPr>
              <a:t>Cliff Zou</a:t>
            </a:r>
            <a:br>
              <a:rPr lang="en-US" altLang="zh-CN" sz="1600" dirty="0" smtClean="0">
                <a:ea typeface="Gulim" pitchFamily="34" charset="-127"/>
              </a:rPr>
            </a:br>
            <a:r>
              <a:rPr lang="en-US" altLang="zh-CN" sz="1600" dirty="0" smtClean="0">
                <a:ea typeface="Gulim" pitchFamily="34" charset="-127"/>
              </a:rPr>
              <a:t>University of Central Florida</a:t>
            </a:r>
            <a:endParaRPr lang="en-US" altLang="zh-CN" sz="1600" dirty="0" smtClean="0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C00000"/>
                </a:solidFill>
              </a:rPr>
              <a:t>Then, build attack module lists</a:t>
            </a:r>
            <a:r>
              <a:rPr lang="en-GB" altLang="en-US" sz="2400" dirty="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Select menu “Attacks”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“Find Attacks”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Only </a:t>
            </a:r>
            <a:r>
              <a:rPr lang="en-GB" alt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scannerble</a:t>
            </a: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vulnerabilities found, not those ‘Drive-by Download’ browser </a:t>
            </a:r>
            <a:r>
              <a:rPr lang="en-GB" alt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bugs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Generate a lot of scanning traffic!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All 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possible attacks are added to each target </a:t>
            </a: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machine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62661"/>
            <a:ext cx="6829424" cy="35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1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Individual target attack</a:t>
            </a:r>
            <a:r>
              <a:rPr lang="en-GB" altLang="en-US" sz="240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Select a target, right click to show pop-up menu</a:t>
            </a: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You can choose one available attack module to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The figure shows possible attack to SMB on the vulnerable WinXP</a:t>
            </a:r>
            <a:endParaRPr lang="en-GB" altLang="en-US" sz="20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24200"/>
            <a:ext cx="75438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2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Successful Exploit</a:t>
            </a:r>
            <a:r>
              <a:rPr lang="en-GB" altLang="en-US" sz="240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When selecting MS08-067_netapi bug, the vulnerable </a:t>
            </a: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WinXP is successfully compromised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The WinXP becomes outlined in red lightning bolts! Yay!</a:t>
            </a:r>
            <a:endParaRPr lang="en-GB" altLang="en-US" sz="20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55249"/>
            <a:ext cx="75628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69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Now you can choose any available payloads</a:t>
            </a:r>
            <a:r>
              <a:rPr lang="en-GB" altLang="en-US" sz="240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Right click the compromised target, you can see available payload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In this example, Meterpreter session is enabled</a:t>
            </a:r>
            <a:endParaRPr lang="en-GB" altLang="en-US" sz="20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43200"/>
            <a:ext cx="75533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78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C00000"/>
                </a:solidFill>
              </a:rPr>
              <a:t>Easiest way: Hail Mary flooding attack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Click menu “Attacks” “Hail Mary”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Armitage will throw all available attacks to all targets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Very noisy, lots of attack </a:t>
            </a:r>
            <a:r>
              <a:rPr lang="en-GB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traffic!!!</a:t>
            </a:r>
            <a:endParaRPr lang="en-GB" altLang="en-US" sz="16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Both </a:t>
            </a:r>
            <a:r>
              <a:rPr lang="en-GB" alt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WinXP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and </a:t>
            </a:r>
            <a:r>
              <a:rPr lang="en-GB" alt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Metasploitable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VMs are compromised, 6 attack sessions have been created!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88963"/>
            <a:ext cx="6438900" cy="35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37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solidFill>
                  <a:srgbClr val="0000CC"/>
                </a:solidFill>
              </a:rPr>
              <a:t>Some contents are from the book:</a:t>
            </a:r>
            <a:endParaRPr lang="en-GB" altLang="en-US" sz="2800" dirty="0">
              <a:solidFill>
                <a:srgbClr val="0000CC"/>
              </a:solidFill>
            </a:endParaRP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</a:t>
            </a:r>
            <a:r>
              <a:rPr lang="en-GB" altLang="en-US" sz="2800" dirty="0" smtClean="0">
                <a:solidFill>
                  <a:srgbClr val="0000CC"/>
                </a:solidFill>
              </a:rPr>
              <a:t>“</a:t>
            </a:r>
            <a:r>
              <a:rPr lang="en-US" altLang="en-US" sz="2800" dirty="0" smtClean="0">
                <a:solidFill>
                  <a:srgbClr val="0000CC"/>
                </a:solidFill>
              </a:rPr>
              <a:t>The </a:t>
            </a:r>
            <a:r>
              <a:rPr lang="en-US" altLang="en-US" sz="2800" dirty="0">
                <a:solidFill>
                  <a:srgbClr val="0000CC"/>
                </a:solidFill>
              </a:rPr>
              <a:t>Basics of Hacking and Penetration Testing: Ethical Hacking and Penetration Testing Made </a:t>
            </a:r>
            <a:r>
              <a:rPr lang="en-US" altLang="en-US" sz="2800" dirty="0" smtClean="0">
                <a:solidFill>
                  <a:srgbClr val="0000CC"/>
                </a:solidFill>
              </a:rPr>
              <a:t>Easy”, </a:t>
            </a:r>
            <a:r>
              <a:rPr lang="en-US" altLang="en-US" sz="2800" dirty="0">
                <a:solidFill>
                  <a:srgbClr val="0000CC"/>
                </a:solidFill>
              </a:rPr>
              <a:t>Second Edition</a:t>
            </a: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1026" name="Picture 2" descr="https://images-na.ssl-images-amazon.com/images/I/51XLVHgA2fL._SX40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3047999"/>
            <a:ext cx="2741371" cy="3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 Style and Limitation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FF0000"/>
                </a:solidFill>
              </a:rPr>
              <a:t>From what we learnt so far, we know that </a:t>
            </a:r>
            <a:r>
              <a:rPr lang="en-GB" altLang="en-US" sz="2400" dirty="0" err="1">
                <a:solidFill>
                  <a:srgbClr val="FF0000"/>
                </a:solidFill>
              </a:rPr>
              <a:t>Metasploit</a:t>
            </a:r>
            <a:r>
              <a:rPr lang="en-GB" altLang="en-US" sz="2400" dirty="0">
                <a:solidFill>
                  <a:srgbClr val="FF0000"/>
                </a:solidFill>
              </a:rPr>
              <a:t> has the following features</a:t>
            </a:r>
            <a:r>
              <a:rPr lang="en-GB" altLang="en-US" sz="2400" dirty="0"/>
              <a:t>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You need to know what vulnerability to exploit to use </a:t>
            </a:r>
            <a:r>
              <a:rPr lang="en-GB" altLang="en-US" sz="2000" dirty="0" err="1"/>
              <a:t>metasploit</a:t>
            </a:r>
            <a:r>
              <a:rPr lang="en-GB" altLang="en-US" sz="2000" dirty="0"/>
              <a:t>  (attack after scanning/gathering stage)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It is a pin-point attack to a specific target (like a sniper </a:t>
            </a:r>
            <a:r>
              <a:rPr lang="en-GB" altLang="en-US" sz="2000" dirty="0" smtClean="0"/>
              <a:t>style </a:t>
            </a:r>
            <a:r>
              <a:rPr lang="en-GB" altLang="en-US" sz="2000" dirty="0"/>
              <a:t>attack)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It is command-line based attack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FF0000"/>
                </a:solidFill>
              </a:rPr>
              <a:t>Advantages: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Stealthy: little attack traffic generated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Enable stepping stone attack initiated from multiple compromised hosts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FF0000"/>
                </a:solidFill>
              </a:rPr>
              <a:t>Disadvantages: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Need to know vulnerability beforehand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Command line operation requires experiences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32296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Armitage: User-friendly Attacking Tool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olidFill>
                  <a:srgbClr val="C00000"/>
                </a:solidFill>
              </a:rPr>
              <a:t>Pre-installed in Kali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olidFill>
                  <a:srgbClr val="C00000"/>
                </a:solidFill>
              </a:rPr>
              <a:t>GUI front-end for </a:t>
            </a:r>
            <a:r>
              <a:rPr lang="en-GB" altLang="en-US" sz="2800" dirty="0" err="1">
                <a:solidFill>
                  <a:srgbClr val="C00000"/>
                </a:solidFill>
              </a:rPr>
              <a:t>metasploit</a:t>
            </a:r>
            <a:r>
              <a:rPr lang="en-GB" altLang="en-US" sz="2800" dirty="0">
                <a:solidFill>
                  <a:srgbClr val="C00000"/>
                </a:solidFill>
              </a:rPr>
              <a:t> for easy to use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olidFill>
                  <a:srgbClr val="C00000"/>
                </a:solidFill>
              </a:rPr>
              <a:t>Machine-gun style </a:t>
            </a:r>
            <a:r>
              <a:rPr lang="en-GB" altLang="en-US" sz="2800" dirty="0" err="1">
                <a:solidFill>
                  <a:srgbClr val="C00000"/>
                </a:solidFill>
              </a:rPr>
              <a:t>metasploit</a:t>
            </a:r>
            <a:r>
              <a:rPr lang="en-GB" altLang="en-US" sz="2800" dirty="0">
                <a:solidFill>
                  <a:srgbClr val="C00000"/>
                </a:solidFill>
              </a:rPr>
              <a:t>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No need to specify a detected vulnerability in target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After specifying a target, Armitage will: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Conduct port scanning to the target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Throw all known exploit modules to the target based on scanning results!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/>
              <a:t>Attacker can relax and wait for successful compromise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36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28927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Armitage: User-friendly Attacking Tool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 smtClean="0">
                <a:solidFill>
                  <a:srgbClr val="C00000"/>
                </a:solidFill>
              </a:rPr>
              <a:t>Disadvantages</a:t>
            </a:r>
            <a:r>
              <a:rPr lang="en-GB" altLang="en-US" sz="2800" dirty="0">
                <a:solidFill>
                  <a:srgbClr val="C00000"/>
                </a:solidFill>
              </a:rPr>
              <a:t>: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Noisy attack, easy to be detected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Hard to do stepping stone style attack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36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53996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Starting Armitage in Kali Linux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Click “Connect” when a pop-up window shows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36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Select “Yes” when asking to start metasploit RPC server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555307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5610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91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Starting Armitage in Kali Linux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If the following Message shows up, you need to run ‘msfdb init’ and then start the SQL service by “service postgresql start’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36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78100"/>
            <a:ext cx="533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53038"/>
            <a:ext cx="727233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047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rgbClr val="C00000"/>
                </a:solidFill>
              </a:rPr>
              <a:t>Network scenario (all VMs runs in </a:t>
            </a:r>
            <a:r>
              <a:rPr lang="en-GB" altLang="en-US" sz="2000" dirty="0" smtClean="0">
                <a:solidFill>
                  <a:srgbClr val="C00000"/>
                </a:solidFill>
              </a:rPr>
              <a:t>‘NAT network’ </a:t>
            </a:r>
            <a:r>
              <a:rPr lang="en-GB" altLang="en-US" sz="2000" dirty="0">
                <a:solidFill>
                  <a:srgbClr val="C00000"/>
                </a:solidFill>
              </a:rPr>
              <a:t>network mode):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chemeClr val="tx1"/>
                </a:solidFill>
              </a:rPr>
              <a:t>Kali Linux attack VM:  </a:t>
            </a:r>
            <a:r>
              <a:rPr lang="en-GB" altLang="en-US" sz="1800" dirty="0" smtClean="0">
                <a:solidFill>
                  <a:schemeClr val="tx1"/>
                </a:solidFill>
              </a:rPr>
              <a:t>10.0.2.5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chemeClr val="tx1"/>
                </a:solidFill>
              </a:rPr>
              <a:t>Vulnerable </a:t>
            </a:r>
            <a:r>
              <a:rPr lang="en-GB" altLang="en-US" sz="1800" dirty="0" err="1">
                <a:solidFill>
                  <a:schemeClr val="tx1"/>
                </a:solidFill>
              </a:rPr>
              <a:t>WinXP</a:t>
            </a:r>
            <a:r>
              <a:rPr lang="en-GB" altLang="en-US" sz="1800" dirty="0">
                <a:solidFill>
                  <a:schemeClr val="tx1"/>
                </a:solidFill>
              </a:rPr>
              <a:t> VM: </a:t>
            </a:r>
            <a:r>
              <a:rPr lang="en-GB" altLang="en-US" sz="1800" dirty="0" smtClean="0">
                <a:solidFill>
                  <a:schemeClr val="tx1"/>
                </a:solidFill>
              </a:rPr>
              <a:t>10.0.2.6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 err="1">
                <a:solidFill>
                  <a:schemeClr val="tx1"/>
                </a:solidFill>
              </a:rPr>
              <a:t>Metasploitable</a:t>
            </a:r>
            <a:r>
              <a:rPr lang="en-GB" altLang="en-US" sz="1800" dirty="0">
                <a:solidFill>
                  <a:schemeClr val="tx1"/>
                </a:solidFill>
              </a:rPr>
              <a:t> Linux VM: </a:t>
            </a:r>
            <a:r>
              <a:rPr lang="en-GB" altLang="en-US" sz="1800" dirty="0" smtClean="0">
                <a:solidFill>
                  <a:schemeClr val="tx1"/>
                </a:solidFill>
              </a:rPr>
              <a:t>10.0.2.7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rgbClr val="C00000"/>
              </a:solidFill>
            </a:endParaRP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540067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23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62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C00000"/>
                </a:solidFill>
              </a:rPr>
              <a:t>First, scan local subnet to find local targets</a:t>
            </a:r>
            <a:r>
              <a:rPr lang="en-GB" altLang="en-US" sz="2400" dirty="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Select menu “Hosts”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“</a:t>
            </a:r>
            <a:r>
              <a:rPr lang="en-GB" alt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Nmap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Scan”  “Quick Scan (OS Detect)”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Let it scan 10.0.2.0/24 subnet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2 target VMs </a:t>
            </a: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will 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show up with their OS information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You can remove uninterested target from the target list to reduce </a:t>
            </a: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attack noise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3124200"/>
            <a:ext cx="6858000" cy="36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12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6774</TotalTime>
  <Words>351</Words>
  <Application>Microsoft Office PowerPoint</Application>
  <PresentationFormat>On-screen Show (4:3)</PresentationFormat>
  <Paragraphs>87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Gulim</vt:lpstr>
      <vt:lpstr>SimSun</vt:lpstr>
      <vt:lpstr>AlBattar</vt:lpstr>
      <vt:lpstr>Arial</vt:lpstr>
      <vt:lpstr>Calibri</vt:lpstr>
      <vt:lpstr>DejaVu Sans</vt:lpstr>
      <vt:lpstr>FreeSans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czou</cp:lastModifiedBy>
  <cp:revision>229</cp:revision>
  <dcterms:created xsi:type="dcterms:W3CDTF">2012-08-21T01:52:40Z</dcterms:created>
  <dcterms:modified xsi:type="dcterms:W3CDTF">2018-02-08T18:09:53Z</dcterms:modified>
</cp:coreProperties>
</file>