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2" r:id="rId2"/>
    <p:sldId id="283" r:id="rId3"/>
    <p:sldId id="292" r:id="rId4"/>
    <p:sldId id="293" r:id="rId5"/>
    <p:sldId id="294" r:id="rId6"/>
    <p:sldId id="295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261" autoAdjust="0"/>
  </p:normalViewPr>
  <p:slideViewPr>
    <p:cSldViewPr>
      <p:cViewPr varScale="1">
        <p:scale>
          <a:sx n="127" d="100"/>
          <a:sy n="127" d="100"/>
        </p:scale>
        <p:origin x="147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605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351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0553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6622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3006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81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372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55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ft08F5at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ackertarget.com/brute-forcing-passwords-with-ncrack-hydra-and-medusa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533400" y="1752600"/>
            <a:ext cx="8153400" cy="3001962"/>
          </a:xfrm>
          <a:prstGeom prst="rect">
            <a:avLst/>
          </a:prstGeom>
        </p:spPr>
        <p:txBody>
          <a:bodyPr lIns="92075" tIns="46038" rIns="92075" bIns="46038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>
              <a:lnSpc>
                <a:spcPts val="3500"/>
              </a:lnSpc>
              <a:defRPr/>
            </a:pPr>
            <a:r>
              <a:rPr lang="en-US" altLang="zh-CN" sz="2800" b="1" dirty="0" smtClean="0">
                <a:ea typeface="宋体" panose="02010600030101010101" pitchFamily="2" charset="-122"/>
              </a:rPr>
              <a:t>Cyber Operation and Penetration Testing</a:t>
            </a:r>
            <a:r>
              <a:rPr lang="en-US" altLang="zh-CN" sz="2000" dirty="0" smtClean="0">
                <a:ea typeface="Gulim" pitchFamily="34" charset="-127"/>
              </a:rPr>
              <a:t/>
            </a:r>
            <a:br>
              <a:rPr lang="en-US" altLang="zh-CN" sz="2000" dirty="0" smtClean="0">
                <a:ea typeface="Gulim" pitchFamily="34" charset="-127"/>
              </a:rPr>
            </a:br>
            <a:r>
              <a:rPr lang="en-US" altLang="zh-CN" sz="2400" i="1" dirty="0" smtClean="0">
                <a:solidFill>
                  <a:schemeClr val="tx1"/>
                </a:solidFill>
                <a:ea typeface="Gulim" pitchFamily="34" charset="-127"/>
              </a:rPr>
              <a:t>Online Password Cracking</a:t>
            </a:r>
            <a:br>
              <a:rPr lang="en-US" altLang="zh-CN" sz="2400" i="1" dirty="0" smtClean="0">
                <a:solidFill>
                  <a:schemeClr val="tx1"/>
                </a:solidFill>
                <a:ea typeface="Gulim" pitchFamily="34" charset="-127"/>
              </a:rPr>
            </a:br>
            <a:r>
              <a:rPr lang="en-US" altLang="zh-CN" sz="2000" dirty="0" smtClean="0">
                <a:ea typeface="Gulim" pitchFamily="34" charset="-127"/>
              </a:rPr>
              <a:t/>
            </a:r>
            <a:br>
              <a:rPr lang="en-US" altLang="zh-CN" sz="2000" dirty="0" smtClean="0">
                <a:ea typeface="Gulim" pitchFamily="34" charset="-127"/>
              </a:rPr>
            </a:br>
            <a:r>
              <a:rPr lang="en-US" altLang="zh-CN" sz="1600" dirty="0" smtClean="0">
                <a:ea typeface="Gulim" pitchFamily="34" charset="-127"/>
              </a:rPr>
              <a:t>Cliff Zou</a:t>
            </a:r>
            <a:br>
              <a:rPr lang="en-US" altLang="zh-CN" sz="1600" dirty="0" smtClean="0">
                <a:ea typeface="Gulim" pitchFamily="34" charset="-127"/>
              </a:rPr>
            </a:br>
            <a:r>
              <a:rPr lang="en-US" altLang="zh-CN" sz="1600" dirty="0" smtClean="0">
                <a:ea typeface="Gulim" pitchFamily="34" charset="-127"/>
              </a:rPr>
              <a:t>University of Central Florida</a:t>
            </a:r>
            <a:endParaRPr lang="en-US" altLang="zh-CN" sz="1600" dirty="0" smtClean="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Hydra: Remote Online Password Cracking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Hydra </a:t>
            </a:r>
            <a:r>
              <a:rPr lang="en-GB" altLang="en-US" sz="2800" dirty="0"/>
              <a:t>is included in Kali Linux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Give it a discovered user name, give it a password dictionary, hydra could be very effective to find out an account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Goal: Gain access to remote services opened on some machines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800" dirty="0"/>
              <a:t>SSH:  by Unix or Mac </a:t>
            </a:r>
            <a:r>
              <a:rPr lang="en-GB" altLang="en-US" sz="1800" dirty="0" smtClean="0"/>
              <a:t>OS;    VNC </a:t>
            </a:r>
            <a:r>
              <a:rPr lang="en-GB" altLang="en-US" sz="1800" dirty="0"/>
              <a:t>(virtual network computing</a:t>
            </a:r>
            <a:r>
              <a:rPr lang="en-GB" altLang="en-US" sz="1800" dirty="0" smtClean="0"/>
              <a:t>): Linux</a:t>
            </a:r>
            <a:endParaRPr lang="en-GB" altLang="en-US" sz="1800" dirty="0"/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800" dirty="0"/>
              <a:t>Remote desktop:  by Windows </a:t>
            </a:r>
            <a:r>
              <a:rPr lang="en-GB" altLang="en-US" sz="1800" dirty="0" smtClean="0"/>
              <a:t>OS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Password dictionary included in Kali Linux: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A dictionary directory: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/share/wordlists/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John the Ripper: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/share/john/</a:t>
            </a:r>
            <a:r>
              <a:rPr lang="en-GB" altLang="en-US" sz="2000" dirty="0" err="1"/>
              <a:t>password.lst</a:t>
            </a:r>
            <a:r>
              <a:rPr lang="en-GB" altLang="en-US" sz="2000" dirty="0"/>
              <a:t>  (a small list)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54488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Hydra: Remote Online Password Cracking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Suppose </a:t>
            </a:r>
            <a:r>
              <a:rPr lang="en-GB" altLang="en-US" sz="2400" dirty="0"/>
              <a:t>the </a:t>
            </a:r>
            <a:r>
              <a:rPr lang="en-GB" altLang="en-US" sz="2400" dirty="0" smtClean="0"/>
              <a:t>Win7 VM </a:t>
            </a:r>
            <a:r>
              <a:rPr lang="en-GB" altLang="en-US" sz="2400" dirty="0"/>
              <a:t>remote desktop is open, and has IP of 192.168.0.101, we attack the account </a:t>
            </a:r>
            <a:r>
              <a:rPr lang="en-GB" altLang="en-US" sz="2400" dirty="0" smtClean="0"/>
              <a:t>“cnt5410”: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#hydra </a:t>
            </a:r>
            <a:r>
              <a:rPr lang="en-GB" altLang="en-US" sz="2400" dirty="0" smtClean="0"/>
              <a:t>-t </a:t>
            </a:r>
            <a:r>
              <a:rPr lang="en-GB" altLang="en-US" sz="2400" dirty="0"/>
              <a:t>1 </a:t>
            </a:r>
            <a:r>
              <a:rPr lang="en-GB" altLang="en-US" sz="2400" dirty="0" smtClean="0"/>
              <a:t>-V </a:t>
            </a:r>
            <a:r>
              <a:rPr lang="en-GB" altLang="en-US" sz="2400" dirty="0"/>
              <a:t>-</a:t>
            </a:r>
            <a:r>
              <a:rPr lang="en-GB" altLang="en-US" sz="2400" dirty="0" smtClean="0"/>
              <a:t>l cis6395 </a:t>
            </a:r>
            <a:r>
              <a:rPr lang="en-GB" altLang="en-US" sz="2400" dirty="0"/>
              <a:t>-</a:t>
            </a:r>
            <a:r>
              <a:rPr lang="en-GB" altLang="en-US" sz="2400" dirty="0" smtClean="0"/>
              <a:t>P </a:t>
            </a:r>
            <a:r>
              <a:rPr lang="en-GB" altLang="en-US" sz="2400" dirty="0"/>
              <a:t>/</a:t>
            </a:r>
            <a:r>
              <a:rPr lang="en-GB" altLang="en-US" sz="2400" dirty="0" err="1"/>
              <a:t>usr</a:t>
            </a:r>
            <a:r>
              <a:rPr lang="en-GB" altLang="en-US" sz="2400" dirty="0"/>
              <a:t>/share/john/</a:t>
            </a:r>
            <a:r>
              <a:rPr lang="en-GB" altLang="en-US" sz="2400" dirty="0" err="1"/>
              <a:t>password.lst</a:t>
            </a:r>
            <a:r>
              <a:rPr lang="en-GB" altLang="en-US" sz="2400" dirty="0"/>
              <a:t> 192.168.0.101 </a:t>
            </a:r>
            <a:r>
              <a:rPr lang="en-GB" altLang="en-US" sz="2400" dirty="0" err="1"/>
              <a:t>rdp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-t 1:  only use one connection (no parallel sessions since </a:t>
            </a:r>
            <a:r>
              <a:rPr lang="en-GB" altLang="en-US" sz="2000" dirty="0" err="1"/>
              <a:t>rdp</a:t>
            </a:r>
            <a:r>
              <a:rPr lang="en-GB" altLang="en-US" sz="2000" dirty="0"/>
              <a:t> does not like concurrent connection requests)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-V:  show each attempt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-l: </a:t>
            </a:r>
            <a:r>
              <a:rPr lang="en-GB" altLang="en-US" sz="2000" dirty="0" err="1"/>
              <a:t>usename</a:t>
            </a: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-P:  password list file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err="1"/>
              <a:t>rdp</a:t>
            </a:r>
            <a:r>
              <a:rPr lang="en-GB" altLang="en-US" sz="2000" dirty="0"/>
              <a:t>:  service name (remote desktop, </a:t>
            </a:r>
            <a:r>
              <a:rPr lang="en-GB" altLang="en-US" sz="2000" dirty="0" err="1"/>
              <a:t>tcp</a:t>
            </a:r>
            <a:r>
              <a:rPr lang="en-GB" altLang="en-US" sz="2000" dirty="0"/>
              <a:t> 3389</a:t>
            </a:r>
            <a:r>
              <a:rPr lang="en-GB" altLang="en-US" sz="20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FF0000"/>
                </a:solidFill>
              </a:rPr>
              <a:t>Note: We need to make the Win7 target logging out all user accounts in order for this 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rdesktop</a:t>
            </a:r>
            <a:r>
              <a:rPr lang="en-GB" altLang="en-US" sz="2400" dirty="0" smtClean="0">
                <a:solidFill>
                  <a:srgbClr val="FF0000"/>
                </a:solidFill>
              </a:rPr>
              <a:t> to work!</a:t>
            </a:r>
            <a:endParaRPr lang="en-GB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93298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Ncrack: Remote Online Password Cracking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#</a:t>
            </a:r>
            <a:r>
              <a:rPr lang="en-GB" altLang="en-US" sz="2400" dirty="0" err="1"/>
              <a:t>ncrack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-p </a:t>
            </a:r>
            <a:r>
              <a:rPr lang="en-GB" altLang="en-US" sz="2400" dirty="0"/>
              <a:t>3389 </a:t>
            </a:r>
            <a:r>
              <a:rPr lang="en-GB" altLang="en-US" sz="2400" dirty="0" smtClean="0"/>
              <a:t>-v </a:t>
            </a:r>
            <a:r>
              <a:rPr lang="en-GB" altLang="en-US" sz="2400" dirty="0"/>
              <a:t>-user </a:t>
            </a:r>
            <a:r>
              <a:rPr lang="en-GB" altLang="en-US" sz="2400" dirty="0" smtClean="0"/>
              <a:t>cnt5410 </a:t>
            </a:r>
            <a:r>
              <a:rPr lang="en-GB" altLang="en-US" sz="2400" dirty="0"/>
              <a:t>-</a:t>
            </a:r>
            <a:r>
              <a:rPr lang="en-GB" altLang="en-US" sz="2400" dirty="0" smtClean="0"/>
              <a:t>P </a:t>
            </a:r>
            <a:r>
              <a:rPr lang="en-GB" altLang="en-US" sz="2400" dirty="0"/>
              <a:t>/</a:t>
            </a:r>
            <a:r>
              <a:rPr lang="en-GB" altLang="en-US" sz="2400" dirty="0" err="1"/>
              <a:t>usr</a:t>
            </a:r>
            <a:r>
              <a:rPr lang="en-GB" altLang="en-US" sz="2400" dirty="0"/>
              <a:t>/share/john/</a:t>
            </a:r>
            <a:r>
              <a:rPr lang="en-GB" altLang="en-US" sz="2400" dirty="0" err="1"/>
              <a:t>password.lst</a:t>
            </a:r>
            <a:r>
              <a:rPr lang="en-GB" altLang="en-US" sz="2400" dirty="0"/>
              <a:t> 192.168.0.101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It does not show the </a:t>
            </a:r>
            <a:r>
              <a:rPr lang="en-GB" altLang="en-US" sz="2000" dirty="0" smtClean="0"/>
              <a:t>process of passwords attempted but failed, </a:t>
            </a:r>
            <a:r>
              <a:rPr lang="en-GB" altLang="en-US" sz="2000" dirty="0"/>
              <a:t>so be patient with the </a:t>
            </a:r>
            <a:r>
              <a:rPr lang="en-GB" altLang="en-US" sz="2000" dirty="0" smtClean="0"/>
              <a:t>list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77" y="3124200"/>
            <a:ext cx="887002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58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 and Ncrack: Remote Online Password Cracking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A good </a:t>
            </a:r>
            <a:r>
              <a:rPr lang="en-GB" altLang="en-US" dirty="0" err="1"/>
              <a:t>Youtube</a:t>
            </a:r>
            <a:r>
              <a:rPr lang="en-GB" altLang="en-US" dirty="0"/>
              <a:t> tutorial on hydra and </a:t>
            </a:r>
            <a:r>
              <a:rPr lang="en-GB" altLang="en-US" dirty="0" err="1"/>
              <a:t>Ncrack</a:t>
            </a:r>
            <a:r>
              <a:rPr lang="en-GB" altLang="en-US" dirty="0"/>
              <a:t>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hlinkClick r:id="rId3"/>
              </a:rPr>
              <a:t>https://www.youtube.com/watch?v=hqft08F5atA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Another webpage shows how to use a few more password crackers: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hlinkClick r:id="rId4"/>
              </a:rPr>
              <a:t>https://hackertarget.com/brute-forcing-passwords-with-ncrack-hydra-and-medusa/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17622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User Password Selection against Password Cracking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/>
              <a:t>Password dictionary included in Kali Linux: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A dictionary directory:  /usr/share/wordlists/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600"/>
              <a:t>A big notorious list: rockyou.txt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John the Ripper:  /usr/share/john/password.lst  (a small list)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If you are IT security staff: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Ask each of your employee checking his/her own password against the above password list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>
                <a:solidFill>
                  <a:srgbClr val="0070C0"/>
                </a:solidFill>
              </a:rPr>
              <a:t>$ cat rockyou.txt |grep user_password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If above command returns results, then the user’s password exists in the password list and should never be used!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/>
          </a:p>
        </p:txBody>
      </p:sp>
    </p:spTree>
    <p:extLst>
      <p:ext uri="{BB962C8B-B14F-4D97-AF65-F5344CB8AC3E}">
        <p14:creationId xmlns:p14="http://schemas.microsoft.com/office/powerpoint/2010/main" val="2420855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00CC"/>
                </a:solidFill>
              </a:rPr>
              <a:t>Content from the book:</a:t>
            </a:r>
            <a:endParaRPr lang="en-GB" altLang="en-US" sz="2800" dirty="0">
              <a:solidFill>
                <a:srgbClr val="0000CC"/>
              </a:solidFill>
            </a:endParaRP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</a:t>
            </a:r>
            <a:r>
              <a:rPr lang="en-GB" altLang="en-US" sz="2800" dirty="0" smtClean="0">
                <a:solidFill>
                  <a:srgbClr val="0000CC"/>
                </a:solidFill>
              </a:rPr>
              <a:t>“</a:t>
            </a:r>
            <a:r>
              <a:rPr lang="en-US" altLang="en-US" sz="2800" dirty="0" smtClean="0">
                <a:solidFill>
                  <a:srgbClr val="0000CC"/>
                </a:solidFill>
              </a:rPr>
              <a:t>The </a:t>
            </a:r>
            <a:r>
              <a:rPr lang="en-US" altLang="en-US" sz="2800" dirty="0">
                <a:solidFill>
                  <a:srgbClr val="0000CC"/>
                </a:solidFill>
              </a:rPr>
              <a:t>Basics of Hacking and Penetration Testing: Ethical Hacking and Penetration Testing Made </a:t>
            </a:r>
            <a:r>
              <a:rPr lang="en-US" altLang="en-US" sz="2800" dirty="0" smtClean="0">
                <a:solidFill>
                  <a:srgbClr val="0000CC"/>
                </a:solidFill>
              </a:rPr>
              <a:t>Easy”, </a:t>
            </a:r>
            <a:r>
              <a:rPr lang="en-US" altLang="en-US" sz="2800" dirty="0">
                <a:solidFill>
                  <a:srgbClr val="0000CC"/>
                </a:solidFill>
              </a:rPr>
              <a:t>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Password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Offline </a:t>
            </a:r>
            <a:r>
              <a:rPr lang="en-GB" altLang="en-US" sz="2800" dirty="0"/>
              <a:t>password </a:t>
            </a:r>
            <a:r>
              <a:rPr lang="en-GB" altLang="en-US" sz="2800" dirty="0" smtClean="0"/>
              <a:t>cracking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Compromise target computer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Obtain password file (encrypted or hashed) from target computer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Use cracking software to guess correct password on hacker’s own computer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0C0CB4"/>
                </a:solidFill>
              </a:rPr>
              <a:t>Con: require compromising first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0C0CB4"/>
                </a:solidFill>
              </a:rPr>
              <a:t>Pro: once obtaining password file, can find password easily</a:t>
            </a:r>
            <a:endParaRPr lang="en-GB" altLang="en-US" sz="2400" dirty="0">
              <a:solidFill>
                <a:srgbClr val="0C0CB4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055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Password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676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Online </a:t>
            </a:r>
            <a:r>
              <a:rPr lang="en-GB" altLang="en-US" sz="2800" dirty="0"/>
              <a:t>password </a:t>
            </a:r>
            <a:r>
              <a:rPr lang="en-GB" altLang="en-US" sz="2800" dirty="0" smtClean="0"/>
              <a:t>cracking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Repeatedly send login request with guessed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Trial speed depends on login roundup time, parallel enabled or not, etc.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0070C0"/>
                </a:solidFill>
              </a:rPr>
              <a:t>Pro: 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0070C0"/>
                </a:solidFill>
              </a:rPr>
              <a:t>no need for compromising, anyone can do it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0070C0"/>
                </a:solidFill>
              </a:rPr>
              <a:t>There are many systems allowing a user to try as many passwords as he/she wants</a:t>
            </a:r>
          </a:p>
          <a:p>
            <a:pPr lvl="3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600" dirty="0" smtClean="0">
                <a:solidFill>
                  <a:srgbClr val="0070C0"/>
                </a:solidFill>
              </a:rPr>
              <a:t>Restriction on trial may introduce </a:t>
            </a:r>
            <a:r>
              <a:rPr lang="en-GB" altLang="en-US" sz="1600" dirty="0" err="1" smtClean="0">
                <a:solidFill>
                  <a:srgbClr val="0070C0"/>
                </a:solidFill>
              </a:rPr>
              <a:t>DoS</a:t>
            </a:r>
            <a:r>
              <a:rPr lang="en-GB" altLang="en-US" sz="1600" dirty="0" smtClean="0">
                <a:solidFill>
                  <a:srgbClr val="0070C0"/>
                </a:solidFill>
              </a:rPr>
              <a:t> attack vulnerability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0070C0"/>
                </a:solidFill>
              </a:rPr>
              <a:t>Con: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0070C0"/>
                </a:solidFill>
              </a:rPr>
              <a:t>Password guessing speed is usually very slow compared with off-line password cracking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Generate clear abnormal traffic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21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Motivation for </a:t>
            </a:r>
            <a:br>
              <a:rPr lang="en-US" altLang="en-US" dirty="0" smtClean="0"/>
            </a:br>
            <a:r>
              <a:rPr lang="en-US" altLang="en-US" dirty="0" smtClean="0"/>
              <a:t>Offline Password 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You should already have root privilege, why need to crack user accounts password?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Attackers conduct hacking in multiple steps: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compromising an easy target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Gain internal access, conduct scanning, and obtain user accounts password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Crack password file to obtain users’ passwords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70C0"/>
                </a:solidFill>
              </a:rPr>
              <a:t>Because many users reuse the same password for most of their accounts, attackers can try the same password to access more important targets</a:t>
            </a:r>
          </a:p>
          <a:p>
            <a:pPr marL="914400" lvl="2" indent="0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7877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Password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introduce online password cracking in this lecture</a:t>
            </a:r>
          </a:p>
          <a:p>
            <a:r>
              <a:rPr lang="en-US" dirty="0" smtClean="0"/>
              <a:t>Offline cracking will be introduced later after we finish exploiting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8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 smtClean="0">
                <a:solidFill>
                  <a:srgbClr val="0000CC"/>
                </a:solidFill>
                <a:latin typeface="AlBattar" charset="0"/>
              </a:rPr>
              <a:t>Prepare Windows VM</a:t>
            </a:r>
            <a:endParaRPr lang="en-GB" altLang="en-US" sz="4400" dirty="0">
              <a:solidFill>
                <a:srgbClr val="0000CC"/>
              </a:solidFill>
              <a:latin typeface="AlBattar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On </a:t>
            </a:r>
            <a:r>
              <a:rPr lang="en-US" altLang="en-US" sz="2400" dirty="0" smtClean="0"/>
              <a:t>Win7 VM (and all Win VM from Microsoft):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Username: </a:t>
            </a:r>
            <a:r>
              <a:rPr lang="en-US" altLang="en-US" sz="2000" dirty="0" err="1"/>
              <a:t>IEUser</a:t>
            </a:r>
            <a:r>
              <a:rPr lang="en-US" altLang="en-US" sz="2000" dirty="0"/>
              <a:t>        Password: Passw0rd!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You </a:t>
            </a:r>
            <a:r>
              <a:rPr lang="en-US" altLang="en-US" sz="2000" dirty="0"/>
              <a:t>can change the account password in “control panel”</a:t>
            </a:r>
            <a:r>
              <a:rPr lang="en-US" altLang="en-US" sz="2000" dirty="0">
                <a:sym typeface="Wingdings" panose="05000000000000000000" pitchFamily="2" charset="2"/>
              </a:rPr>
              <a:t> “user account” section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Create another target account for exploitation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Such as account:  </a:t>
            </a:r>
            <a:r>
              <a:rPr lang="en-US" altLang="en-US" sz="2000" dirty="0" smtClean="0">
                <a:sym typeface="Wingdings" panose="05000000000000000000" pitchFamily="2" charset="2"/>
              </a:rPr>
              <a:t>cnt5410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Give it a simple password for password cracking exploitation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1600" dirty="0">
                <a:sym typeface="Wingdings" panose="05000000000000000000" pitchFamily="2" charset="2"/>
              </a:rPr>
              <a:t>Such as:  </a:t>
            </a:r>
            <a:r>
              <a:rPr lang="en-US" altLang="en-US" sz="1600" dirty="0" smtClean="0">
                <a:sym typeface="Wingdings" panose="05000000000000000000" pitchFamily="2" charset="2"/>
              </a:rPr>
              <a:t>abc123, 1234</a:t>
            </a:r>
            <a:r>
              <a:rPr lang="en-US" altLang="en-US" sz="1600" dirty="0">
                <a:sym typeface="Wingdings" panose="05000000000000000000" pitchFamily="2" charset="2"/>
              </a:rPr>
              <a:t>,  1024,  abc123, secret, hello, 111111 …..</a:t>
            </a:r>
            <a:endParaRPr lang="en-GB" altLang="en-US" sz="16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42846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By default, the </a:t>
            </a:r>
            <a:r>
              <a:rPr lang="en-GB" altLang="en-US" dirty="0" smtClean="0"/>
              <a:t>Windows </a:t>
            </a:r>
            <a:r>
              <a:rPr lang="en-GB" altLang="en-US" dirty="0"/>
              <a:t>VM has enabled “remote desktop assistance”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Then, if we know an account name/password on the </a:t>
            </a:r>
            <a:r>
              <a:rPr lang="en-GB" altLang="en-US" dirty="0" smtClean="0"/>
              <a:t>Windows, </a:t>
            </a:r>
            <a:r>
              <a:rPr lang="en-GB" altLang="en-US" dirty="0"/>
              <a:t>we can remote log in it.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Add the </a:t>
            </a:r>
            <a:r>
              <a:rPr lang="en-GB" altLang="en-US" dirty="0" smtClean="0"/>
              <a:t>“cnt5410” </a:t>
            </a:r>
            <a:r>
              <a:rPr lang="en-GB" altLang="en-US" dirty="0"/>
              <a:t>account to the remote desktop” user list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Right click “my computer”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Click “properties” </a:t>
            </a:r>
            <a:r>
              <a:rPr lang="en-GB" altLang="en-US" dirty="0">
                <a:sym typeface="Wingdings" panose="05000000000000000000" pitchFamily="2" charset="2"/>
              </a:rPr>
              <a:t> “remote” tab  “select remote users…” “add…”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43383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On your Kali Linux VM: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Suppose your Win VM IP is: 192.168.0.101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On Kali:  #</a:t>
            </a:r>
            <a:r>
              <a:rPr lang="en-GB" altLang="en-US" dirty="0" err="1"/>
              <a:t>rdesktop</a:t>
            </a:r>
            <a:r>
              <a:rPr lang="en-GB" altLang="en-US" dirty="0"/>
              <a:t> 192.168.0.101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You will be able to see the GUI of Windows</a:t>
            </a:r>
            <a:r>
              <a:rPr lang="en-GB" altLang="en-US" dirty="0" smtClean="0"/>
              <a:t>!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For Win7 VM, you need to logout any user account on the Win7 in order for the </a:t>
            </a:r>
            <a:r>
              <a:rPr lang="en-GB" altLang="en-US" dirty="0" err="1" smtClean="0"/>
              <a:t>rdesktop</a:t>
            </a:r>
            <a:r>
              <a:rPr lang="en-GB" altLang="en-US" dirty="0" smtClean="0"/>
              <a:t> to login without further asking permission!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62752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6691</TotalTime>
  <Words>814</Words>
  <Application>Microsoft Office PowerPoint</Application>
  <PresentationFormat>On-screen Show (4:3)</PresentationFormat>
  <Paragraphs>103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Gulim</vt:lpstr>
      <vt:lpstr>SimSun</vt:lpstr>
      <vt:lpstr>AlBattar</vt:lpstr>
      <vt:lpstr>Arial</vt:lpstr>
      <vt:lpstr>Calibri</vt:lpstr>
      <vt:lpstr>DejaVu Sans</vt:lpstr>
      <vt:lpstr>FreeSans</vt:lpstr>
      <vt:lpstr>Gill Sans MT</vt:lpstr>
      <vt:lpstr>Times New Roman</vt:lpstr>
      <vt:lpstr>Verdana</vt:lpstr>
      <vt:lpstr>Wingdings</vt:lpstr>
      <vt:lpstr>Wingdings 2</vt:lpstr>
      <vt:lpstr>Solstice</vt:lpstr>
      <vt:lpstr>PowerPoint Presentation</vt:lpstr>
      <vt:lpstr>Acknowledgement</vt:lpstr>
      <vt:lpstr>Two Types of Password Cracking</vt:lpstr>
      <vt:lpstr>Two Types of Password Cracking</vt:lpstr>
      <vt:lpstr>Motivation for  Offline Password Cracking</vt:lpstr>
      <vt:lpstr>Online Password Cracking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czou</cp:lastModifiedBy>
  <cp:revision>223</cp:revision>
  <dcterms:created xsi:type="dcterms:W3CDTF">2012-08-21T01:52:40Z</dcterms:created>
  <dcterms:modified xsi:type="dcterms:W3CDTF">2018-02-08T18:07:48Z</dcterms:modified>
</cp:coreProperties>
</file>