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4"/>
  </p:notesMasterIdLst>
  <p:sldIdLst>
    <p:sldId id="282" r:id="rId2"/>
    <p:sldId id="283" r:id="rId3"/>
    <p:sldId id="317" r:id="rId4"/>
    <p:sldId id="284" r:id="rId5"/>
    <p:sldId id="285" r:id="rId6"/>
    <p:sldId id="286" r:id="rId7"/>
    <p:sldId id="318" r:id="rId8"/>
    <p:sldId id="319" r:id="rId9"/>
    <p:sldId id="320" r:id="rId10"/>
    <p:sldId id="321" r:id="rId11"/>
    <p:sldId id="322" r:id="rId12"/>
    <p:sldId id="323" r:id="rId13"/>
    <p:sldId id="293" r:id="rId14"/>
    <p:sldId id="324" r:id="rId15"/>
    <p:sldId id="294" r:id="rId16"/>
    <p:sldId id="295" r:id="rId17"/>
    <p:sldId id="296" r:id="rId18"/>
    <p:sldId id="297" r:id="rId19"/>
    <p:sldId id="298" r:id="rId20"/>
    <p:sldId id="325" r:id="rId21"/>
    <p:sldId id="299" r:id="rId22"/>
    <p:sldId id="300" r:id="rId23"/>
    <p:sldId id="301" r:id="rId24"/>
    <p:sldId id="302" r:id="rId25"/>
    <p:sldId id="303" r:id="rId26"/>
    <p:sldId id="304" r:id="rId27"/>
    <p:sldId id="305" r:id="rId28"/>
    <p:sldId id="307" r:id="rId29"/>
    <p:sldId id="306" r:id="rId30"/>
    <p:sldId id="308" r:id="rId31"/>
    <p:sldId id="310" r:id="rId32"/>
    <p:sldId id="311" r:id="rId33"/>
    <p:sldId id="309" r:id="rId34"/>
    <p:sldId id="312" r:id="rId35"/>
    <p:sldId id="313" r:id="rId36"/>
    <p:sldId id="316" r:id="rId37"/>
    <p:sldId id="326" r:id="rId38"/>
    <p:sldId id="327" r:id="rId39"/>
    <p:sldId id="328" r:id="rId40"/>
    <p:sldId id="329" r:id="rId41"/>
    <p:sldId id="330" r:id="rId42"/>
    <p:sldId id="331" r:id="rId4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261" autoAdjust="0"/>
  </p:normalViewPr>
  <p:slideViewPr>
    <p:cSldViewPr>
      <p:cViewPr varScale="1">
        <p:scale>
          <a:sx n="119" d="100"/>
          <a:sy n="119" d="100"/>
        </p:scale>
        <p:origin x="1714" y="10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917B9F1A-4BA7-4F42-8B30-B390DAD022BE}" type="datetimeFigureOut">
              <a:rPr lang="en-US"/>
              <a:pPr>
                <a:defRPr/>
              </a:pPr>
              <a:t>2/8/2018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6FDAA574-78F9-4CF3-B5AA-FBB7FA6294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87858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9D32125-C21D-4793-A6E9-AEA3A2E01112}" type="slidenum">
              <a:rPr lang="en-US" altLang="en-US">
                <a:latin typeface="Gill Sans MT" panose="020B0502020104020203" pitchFamily="34" charset="0"/>
              </a:rPr>
              <a:pPr>
                <a:spcBef>
                  <a:spcPct val="0"/>
                </a:spcBef>
              </a:pPr>
              <a:t>1</a:t>
            </a:fld>
            <a:endParaRPr lang="en-US" altLang="en-US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3265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400" b="1">
                <a:solidFill>
                  <a:srgbClr val="00279F"/>
                </a:solidFill>
                <a:latin typeface="Batang" pitchFamily="18" charset="-127"/>
              </a:defRPr>
            </a:lvl1pPr>
            <a:lvl2pPr marL="711200" indent="-273050" defTabSz="923925">
              <a:defRPr sz="2400" b="1">
                <a:solidFill>
                  <a:srgbClr val="00279F"/>
                </a:solidFill>
                <a:latin typeface="Batang" pitchFamily="18" charset="-127"/>
              </a:defRPr>
            </a:lvl2pPr>
            <a:lvl3pPr marL="1095375" indent="-219075" defTabSz="923925">
              <a:defRPr sz="2400" b="1">
                <a:solidFill>
                  <a:srgbClr val="00279F"/>
                </a:solidFill>
                <a:latin typeface="Batang" pitchFamily="18" charset="-127"/>
              </a:defRPr>
            </a:lvl3pPr>
            <a:lvl4pPr marL="1535113" indent="-219075" defTabSz="923925">
              <a:defRPr sz="2400" b="1">
                <a:solidFill>
                  <a:srgbClr val="00279F"/>
                </a:solidFill>
                <a:latin typeface="Batang" pitchFamily="18" charset="-127"/>
              </a:defRPr>
            </a:lvl4pPr>
            <a:lvl5pPr marL="1973263" indent="-219075" defTabSz="923925">
              <a:defRPr sz="2400" b="1">
                <a:solidFill>
                  <a:srgbClr val="00279F"/>
                </a:solidFill>
                <a:latin typeface="Batang" pitchFamily="18" charset="-127"/>
              </a:defRPr>
            </a:lvl5pPr>
            <a:lvl6pPr marL="2430463" indent="-219075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itchFamily="18" charset="-127"/>
              </a:defRPr>
            </a:lvl6pPr>
            <a:lvl7pPr marL="2887663" indent="-219075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itchFamily="18" charset="-127"/>
              </a:defRPr>
            </a:lvl7pPr>
            <a:lvl8pPr marL="3344863" indent="-219075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itchFamily="18" charset="-127"/>
              </a:defRPr>
            </a:lvl8pPr>
            <a:lvl9pPr marL="3802063" indent="-219075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itchFamily="18" charset="-127"/>
              </a:defRPr>
            </a:lvl9pPr>
          </a:lstStyle>
          <a:p>
            <a:fld id="{235DD46D-C64E-459B-BCBE-E364C8AA750E}" type="slidenum">
              <a:rPr lang="zh-CN" altLang="en-US" sz="1200" b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7</a:t>
            </a:fld>
            <a:endParaRPr lang="en-US" altLang="zh-CN" sz="12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8100003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5363">
              <a:defRPr sz="2400" b="1">
                <a:solidFill>
                  <a:srgbClr val="00279F"/>
                </a:solidFill>
                <a:latin typeface="Batang" pitchFamily="18" charset="-127"/>
              </a:defRPr>
            </a:lvl1pPr>
            <a:lvl2pPr marL="752475" indent="-288925" defTabSz="995363">
              <a:defRPr sz="2400" b="1">
                <a:solidFill>
                  <a:srgbClr val="00279F"/>
                </a:solidFill>
                <a:latin typeface="Batang" pitchFamily="18" charset="-127"/>
              </a:defRPr>
            </a:lvl2pPr>
            <a:lvl3pPr marL="1158875" indent="-231775" defTabSz="995363">
              <a:defRPr sz="2400" b="1">
                <a:solidFill>
                  <a:srgbClr val="00279F"/>
                </a:solidFill>
                <a:latin typeface="Batang" pitchFamily="18" charset="-127"/>
              </a:defRPr>
            </a:lvl3pPr>
            <a:lvl4pPr marL="1622425" indent="-231775" defTabSz="995363">
              <a:defRPr sz="2400" b="1">
                <a:solidFill>
                  <a:srgbClr val="00279F"/>
                </a:solidFill>
                <a:latin typeface="Batang" pitchFamily="18" charset="-127"/>
              </a:defRPr>
            </a:lvl4pPr>
            <a:lvl5pPr marL="2085975" indent="-231775" defTabSz="995363">
              <a:defRPr sz="2400" b="1">
                <a:solidFill>
                  <a:srgbClr val="00279F"/>
                </a:solidFill>
                <a:latin typeface="Batang" pitchFamily="18" charset="-127"/>
              </a:defRPr>
            </a:lvl5pPr>
            <a:lvl6pPr marL="2543175" indent="-231775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itchFamily="18" charset="-127"/>
              </a:defRPr>
            </a:lvl6pPr>
            <a:lvl7pPr marL="3000375" indent="-231775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itchFamily="18" charset="-127"/>
              </a:defRPr>
            </a:lvl7pPr>
            <a:lvl8pPr marL="3457575" indent="-231775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itchFamily="18" charset="-127"/>
              </a:defRPr>
            </a:lvl8pPr>
            <a:lvl9pPr marL="3914775" indent="-231775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itchFamily="18" charset="-127"/>
              </a:defRPr>
            </a:lvl9pPr>
          </a:lstStyle>
          <a:p>
            <a:fld id="{02E1A26C-E731-484F-BD41-4B3C2FAF2A44}" type="slidenum">
              <a:rPr lang="en-US" altLang="zh-CN" sz="1200" b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8</a:t>
            </a:fld>
            <a:endParaRPr lang="en-US" altLang="zh-CN" sz="12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CN" smtClean="0"/>
          </a:p>
        </p:txBody>
      </p:sp>
    </p:spTree>
    <p:extLst>
      <p:ext uri="{BB962C8B-B14F-4D97-AF65-F5344CB8AC3E}">
        <p14:creationId xmlns:p14="http://schemas.microsoft.com/office/powerpoint/2010/main" val="33312420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9pPr>
          </a:lstStyle>
          <a:p>
            <a:fld id="{3123BEBC-6323-4EAF-B52C-C0E416E4686F}" type="slidenum">
              <a:rPr lang="en-US" altLang="zh-CN" smtClean="0">
                <a:latin typeface="Times New Roman" panose="02020603050405020304" pitchFamily="18" charset="0"/>
              </a:rPr>
              <a:pPr/>
              <a:t>9</a:t>
            </a:fld>
            <a:endParaRPr lang="en-US" altLang="zh-CN" smtClean="0">
              <a:latin typeface="Times New Roman" panose="02020603050405020304" pitchFamily="18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20716696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9pPr>
          </a:lstStyle>
          <a:p>
            <a:fld id="{F116E1D3-3164-48E4-9B8D-963D6A329F6E}" type="slidenum">
              <a:rPr lang="en-US" altLang="zh-CN" smtClean="0">
                <a:latin typeface="Times New Roman" panose="02020603050405020304" pitchFamily="18" charset="0"/>
              </a:rPr>
              <a:pPr/>
              <a:t>10</a:t>
            </a:fld>
            <a:endParaRPr lang="en-US" altLang="zh-CN" smtClean="0">
              <a:latin typeface="Times New Roman" panose="02020603050405020304" pitchFamily="18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  <p:extLst>
      <p:ext uri="{BB962C8B-B14F-4D97-AF65-F5344CB8AC3E}">
        <p14:creationId xmlns:p14="http://schemas.microsoft.com/office/powerpoint/2010/main" val="6311897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9pPr>
          </a:lstStyle>
          <a:p>
            <a:fld id="{EA8E57A6-014C-4D14-A32C-D6FED983AAEE}" type="slidenum">
              <a:rPr lang="en-US" altLang="zh-CN" smtClean="0">
                <a:latin typeface="Times New Roman" panose="02020603050405020304" pitchFamily="18" charset="0"/>
              </a:rPr>
              <a:pPr/>
              <a:t>11</a:t>
            </a:fld>
            <a:endParaRPr lang="en-US" altLang="zh-CN" smtClean="0">
              <a:latin typeface="Times New Roman" panose="02020603050405020304" pitchFamily="18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  <p:extLst>
      <p:ext uri="{BB962C8B-B14F-4D97-AF65-F5344CB8AC3E}">
        <p14:creationId xmlns:p14="http://schemas.microsoft.com/office/powerpoint/2010/main" val="26327896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7915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DE35B27-722D-479F-AE8A-9D1E19209290}" type="datetimeFigureOut">
              <a:rPr lang="en-US"/>
              <a:pPr>
                <a:defRPr/>
              </a:pPr>
              <a:t>2/8/2018</a:t>
            </a:fld>
            <a:endParaRPr lang="en-US"/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87CAC18-B632-4DC6-9D20-180F256059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9243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ECBB1-4F72-42EE-962D-8D619EADA197}" type="datetimeFigureOut">
              <a:rPr lang="en-US"/>
              <a:pPr>
                <a:defRPr/>
              </a:pPr>
              <a:t>2/8/2018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4E5EE-EF7A-4CE2-B37B-14BAE1F610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2980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0A553-A8E7-4033-AF4F-9980AF19E86A}" type="datetimeFigureOut">
              <a:rPr lang="en-US"/>
              <a:pPr>
                <a:defRPr/>
              </a:pPr>
              <a:t>2/8/2018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17EBF-D0FB-40F0-A4D8-34F2BB57DD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32092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ea typeface="SimSun" panose="02010600030101010101" pitchFamily="2" charset="-122"/>
              </a:defRPr>
            </a:lvl1pPr>
          </a:lstStyle>
          <a:p>
            <a:endParaRPr lang="en-US" altLang="zh-CN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410200" y="64008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ea typeface="SimSun" panose="02010600030101010101" pitchFamily="2" charset="-122"/>
              </a:defRPr>
            </a:lvl1pPr>
          </a:lstStyle>
          <a:p>
            <a:endParaRPr lang="en-US" altLang="zh-CN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EE0DC-F93C-4234-AA0D-7E46ED4EB5FC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71224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693E0-2FBC-411A-9E2D-7BB679E8A33B}" type="datetimeFigureOut">
              <a:rPr lang="en-US"/>
              <a:pPr>
                <a:defRPr/>
              </a:pPr>
              <a:t>2/8/2018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CCE37-9B19-4A1F-B317-C426BEA3A6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3445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043A202-D693-4DA3-A9D5-41F5562821BE}" type="datetimeFigureOut">
              <a:rPr lang="en-US"/>
              <a:pPr>
                <a:defRPr/>
              </a:pPr>
              <a:t>2/8/2018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D6B3CBA-5C7D-47E3-A184-0130CB1E79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3057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80137-D48C-480B-AE9D-C2DBF8E0F16F}" type="datetimeFigureOut">
              <a:rPr lang="en-US"/>
              <a:pPr>
                <a:defRPr/>
              </a:pPr>
              <a:t>2/8/2018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25685-DB8E-4829-B9B3-CE34A8BF29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2700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EB63DA3-CF07-422A-A7E7-C8441FF20691}" type="datetimeFigureOut">
              <a:rPr lang="en-US"/>
              <a:pPr>
                <a:defRPr/>
              </a:pPr>
              <a:t>2/8/2018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E91BAAF-10C9-4D5C-B00C-BD2C99104B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5921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E1C78-DF78-4C5A-BED5-B7B03F45249D}" type="datetimeFigureOut">
              <a:rPr lang="en-US"/>
              <a:pPr>
                <a:defRPr/>
              </a:pPr>
              <a:t>2/8/2018</a:t>
            </a:fld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47665-8DC7-4493-BA40-B8EA76442C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9192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F791A91-6368-4A9F-88C2-2E770D74C8B6}" type="datetimeFigureOut">
              <a:rPr lang="en-US"/>
              <a:pPr>
                <a:defRPr/>
              </a:pPr>
              <a:t>2/8/2018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DB3FCD1-4044-4BBE-9287-C051EDB04A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9003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4BF6B36-06ED-4FC9-B0B9-9D9BCCE0151F}" type="datetimeFigureOut">
              <a:rPr lang="en-US"/>
              <a:pPr>
                <a:defRPr/>
              </a:pPr>
              <a:t>2/8/2018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BC77BD9-FC36-4170-B92B-0E524E53BD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7402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/>
          <a:p>
            <a:pPr indent="-283464" eaLnBrk="1" fontAlgn="auto" hangingPunct="1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6" name="Flowchart: Process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lowchart: Process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DBAFADE-C3E5-4677-BEB9-6FE45F39E270}" type="datetimeFigureOut">
              <a:rPr lang="en-US"/>
              <a:pPr>
                <a:defRPr/>
              </a:pPr>
              <a:t>2/8/2018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28454FA-D2CA-45BD-8EC6-F18E282C5B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3734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F7E20E7B-79D4-4A4B-BC1A-D3DB2493F6F8}" type="datetimeFigureOut">
              <a:rPr lang="en-US"/>
              <a:pPr>
                <a:defRPr/>
              </a:pPr>
              <a:t>2/8/2018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solidFill>
                  <a:srgbClr val="B5A788"/>
                </a:solidFill>
              </a:defRPr>
            </a:lvl1pPr>
          </a:lstStyle>
          <a:p>
            <a:pPr>
              <a:defRPr/>
            </a:pPr>
            <a:fld id="{9F0EAAAB-7DAD-46A1-BDC6-93D81DFB6C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2" r:id="rId2"/>
    <p:sldLayoutId id="2147483888" r:id="rId3"/>
    <p:sldLayoutId id="2147483883" r:id="rId4"/>
    <p:sldLayoutId id="2147483889" r:id="rId5"/>
    <p:sldLayoutId id="2147483884" r:id="rId6"/>
    <p:sldLayoutId id="2147483890" r:id="rId7"/>
    <p:sldLayoutId id="2147483891" r:id="rId8"/>
    <p:sldLayoutId id="2147483892" r:id="rId9"/>
    <p:sldLayoutId id="2147483885" r:id="rId10"/>
    <p:sldLayoutId id="2147483886" r:id="rId11"/>
    <p:sldLayoutId id="2147483893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5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7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nable.com/products/nessus-home" TargetMode="External"/><Relationship Id="rId2" Type="http://schemas.openxmlformats.org/officeDocument/2006/relationships/hyperlink" Target="http://www.tenable.com/products/nessus/select-your-operating-syste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tenable.com/blog/installing-and-using-nessus-on-kali-linux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r_pDVhNoYr0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s.uaf.edu/2003/fall/cs493/refs/JohnsonAudit.ppt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packetlife.net/media/library/23/common_ports.pdf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5"/>
          <p:cNvSpPr txBox="1">
            <a:spLocks noChangeArrowheads="1"/>
          </p:cNvSpPr>
          <p:nvPr/>
        </p:nvSpPr>
        <p:spPr>
          <a:xfrm>
            <a:off x="685800" y="2057400"/>
            <a:ext cx="8153400" cy="3001962"/>
          </a:xfrm>
          <a:prstGeom prst="rect">
            <a:avLst/>
          </a:prstGeom>
        </p:spPr>
        <p:txBody>
          <a:bodyPr lIns="92075" tIns="46038" rIns="92075" bIns="46038" anchor="ctr">
            <a:norm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9pPr>
            <a:extLst/>
          </a:lstStyle>
          <a:p>
            <a:pPr algn="ctr" eaLnBrk="1" hangingPunct="1">
              <a:lnSpc>
                <a:spcPts val="3500"/>
              </a:lnSpc>
              <a:defRPr/>
            </a:pPr>
            <a:r>
              <a:rPr lang="en-US" altLang="zh-CN" sz="2800" b="1" dirty="0" smtClean="0">
                <a:ea typeface="宋体" panose="02010600030101010101" pitchFamily="2" charset="-122"/>
              </a:rPr>
              <a:t>Cyber Operation and Penetration Testing</a:t>
            </a:r>
            <a:r>
              <a:rPr lang="en-US" altLang="zh-CN" sz="2000" dirty="0" smtClean="0">
                <a:ea typeface="Gulim" pitchFamily="34" charset="-127"/>
              </a:rPr>
              <a:t/>
            </a:r>
            <a:br>
              <a:rPr lang="en-US" altLang="zh-CN" sz="2000" dirty="0" smtClean="0">
                <a:ea typeface="Gulim" pitchFamily="34" charset="-127"/>
              </a:rPr>
            </a:br>
            <a:r>
              <a:rPr lang="en-US" altLang="zh-CN" sz="2400" i="1" dirty="0" smtClean="0">
                <a:solidFill>
                  <a:schemeClr val="tx1"/>
                </a:solidFill>
                <a:ea typeface="Gulim" pitchFamily="34" charset="-127"/>
              </a:rPr>
              <a:t>Scanning</a:t>
            </a:r>
            <a:br>
              <a:rPr lang="en-US" altLang="zh-CN" sz="2400" i="1" dirty="0" smtClean="0">
                <a:solidFill>
                  <a:schemeClr val="tx1"/>
                </a:solidFill>
                <a:ea typeface="Gulim" pitchFamily="34" charset="-127"/>
              </a:rPr>
            </a:br>
            <a:r>
              <a:rPr lang="en-US" altLang="zh-CN" sz="2000" dirty="0" smtClean="0">
                <a:ea typeface="Gulim" pitchFamily="34" charset="-127"/>
              </a:rPr>
              <a:t/>
            </a:r>
            <a:br>
              <a:rPr lang="en-US" altLang="zh-CN" sz="2000" dirty="0" smtClean="0">
                <a:ea typeface="Gulim" pitchFamily="34" charset="-127"/>
              </a:rPr>
            </a:br>
            <a:r>
              <a:rPr lang="en-US" altLang="zh-CN" sz="1600" dirty="0" smtClean="0">
                <a:ea typeface="Gulim" pitchFamily="34" charset="-127"/>
              </a:rPr>
              <a:t>Cliff Zou</a:t>
            </a:r>
            <a:br>
              <a:rPr lang="en-US" altLang="zh-CN" sz="1600" dirty="0" smtClean="0">
                <a:ea typeface="Gulim" pitchFamily="34" charset="-127"/>
              </a:rPr>
            </a:br>
            <a:r>
              <a:rPr lang="en-US" altLang="zh-CN" sz="1600" dirty="0" smtClean="0">
                <a:ea typeface="Gulim" pitchFamily="34" charset="-127"/>
              </a:rPr>
              <a:t>University of Central Florida</a:t>
            </a:r>
            <a:endParaRPr lang="en-US" altLang="zh-CN" sz="1600" dirty="0" smtClean="0">
              <a:ea typeface="Gulim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oter Placeholder 5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zh-CN" sz="1400" smtClean="0"/>
              <a:t>Transport Layer</a:t>
            </a:r>
            <a:endParaRPr lang="en-US" altLang="zh-CN" sz="1400" smtClean="0">
              <a:latin typeface="Times New Roman" panose="02020603050405020304" pitchFamily="18" charset="0"/>
            </a:endParaRPr>
          </a:p>
        </p:txBody>
      </p:sp>
      <p:sp>
        <p:nvSpPr>
          <p:cNvPr id="40963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400" smtClean="0">
                <a:latin typeface="Arial" panose="020B0604020202020204" pitchFamily="34" charset="0"/>
              </a:rPr>
              <a:t>3-</a:t>
            </a:r>
            <a:fld id="{01038760-26ED-4C5F-BB79-BCD22C0E2106}" type="slidenum">
              <a:rPr lang="en-US" altLang="zh-CN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US" altLang="zh-CN" sz="1400" smtClean="0">
              <a:latin typeface="Arial" panose="020B0604020202020204" pitchFamily="34" charset="0"/>
            </a:endParaRPr>
          </a:p>
        </p:txBody>
      </p:sp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>
          <a:xfrm>
            <a:off x="590550" y="514350"/>
            <a:ext cx="7772400" cy="89535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altLang="zh-CN" sz="3200" smtClean="0">
                <a:effectLst>
                  <a:outerShdw blurRad="38100" dist="38100" dir="2700000" algn="tl">
                    <a:srgbClr val="C0C0C0"/>
                  </a:outerShdw>
                </a:effectLst>
                <a:ea typeface="SimSun" panose="02010600030101010101" pitchFamily="2" charset="-122"/>
              </a:rPr>
              <a:t>TCP Connection Management (cont.)</a:t>
            </a:r>
            <a:endParaRPr lang="en-US" altLang="zh-CN" smtClean="0">
              <a:effectLst>
                <a:outerShdw blurRad="38100" dist="38100" dir="2700000" algn="tl">
                  <a:srgbClr val="C0C0C0"/>
                </a:outerShdw>
              </a:effectLst>
              <a:ea typeface="SimSun" panose="02010600030101010101" pitchFamily="2" charset="-122"/>
            </a:endParaRPr>
          </a:p>
        </p:txBody>
      </p:sp>
      <p:sp>
        <p:nvSpPr>
          <p:cNvPr id="4096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42925" y="1695450"/>
            <a:ext cx="3762375" cy="3457575"/>
          </a:xfrm>
        </p:spPr>
        <p:txBody>
          <a:bodyPr/>
          <a:lstStyle/>
          <a:p>
            <a:pPr>
              <a:spcBef>
                <a:spcPct val="60000"/>
              </a:spcBef>
              <a:buFont typeface="ZapfDingbats" pitchFamily="82" charset="2"/>
              <a:buNone/>
            </a:pPr>
            <a:r>
              <a:rPr lang="en-US" altLang="zh-CN" sz="2400" u="sng" smtClean="0">
                <a:solidFill>
                  <a:srgbClr val="FF0000"/>
                </a:solidFill>
                <a:ea typeface="SimSun" panose="02010600030101010101" pitchFamily="2" charset="-122"/>
              </a:rPr>
              <a:t>Closing a connection:</a:t>
            </a:r>
          </a:p>
          <a:p>
            <a:pPr>
              <a:spcBef>
                <a:spcPct val="60000"/>
              </a:spcBef>
              <a:buFont typeface="ZapfDingbats" pitchFamily="82" charset="2"/>
              <a:buNone/>
            </a:pPr>
            <a:r>
              <a:rPr lang="en-US" altLang="zh-CN" sz="2000" smtClean="0">
                <a:ea typeface="SimSun" panose="02010600030101010101" pitchFamily="2" charset="-122"/>
              </a:rPr>
              <a:t>close</a:t>
            </a:r>
            <a:r>
              <a:rPr lang="en-US" altLang="zh-CN" sz="2000" b="1" smtClean="0">
                <a:latin typeface="Courier New" panose="02070309020205020404" pitchFamily="49" charset="0"/>
                <a:ea typeface="SimSun" panose="02010600030101010101" pitchFamily="2" charset="-122"/>
              </a:rPr>
              <a:t>();</a:t>
            </a:r>
            <a:r>
              <a:rPr lang="en-US" altLang="zh-CN" sz="1800" smtClean="0"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endParaRPr lang="en-US" altLang="zh-CN" sz="2400" u="sng" smtClean="0">
              <a:solidFill>
                <a:srgbClr val="FF0000"/>
              </a:solidFill>
              <a:ea typeface="SimSun" panose="02010600030101010101" pitchFamily="2" charset="-122"/>
            </a:endParaRPr>
          </a:p>
          <a:p>
            <a:pPr>
              <a:spcBef>
                <a:spcPct val="60000"/>
              </a:spcBef>
              <a:buFont typeface="ZapfDingbats" pitchFamily="82" charset="2"/>
              <a:buNone/>
            </a:pPr>
            <a:r>
              <a:rPr lang="en-US" altLang="zh-CN" sz="2400" u="sng" smtClean="0">
                <a:solidFill>
                  <a:srgbClr val="FF0000"/>
                </a:solidFill>
                <a:ea typeface="SimSun" panose="02010600030101010101" pitchFamily="2" charset="-122"/>
              </a:rPr>
              <a:t>Step 1:</a:t>
            </a:r>
            <a:r>
              <a:rPr lang="en-US" altLang="zh-CN" sz="2400" smtClean="0">
                <a:ea typeface="SimSun" panose="02010600030101010101" pitchFamily="2" charset="-122"/>
              </a:rPr>
              <a:t> </a:t>
            </a:r>
            <a:r>
              <a:rPr lang="en-US" altLang="zh-CN" sz="2000" smtClean="0">
                <a:solidFill>
                  <a:srgbClr val="0070C0"/>
                </a:solidFill>
                <a:ea typeface="SimSun" panose="02010600030101010101" pitchFamily="2" charset="-122"/>
              </a:rPr>
              <a:t>client</a:t>
            </a:r>
            <a:r>
              <a:rPr lang="en-US" altLang="zh-CN" sz="2000" smtClean="0">
                <a:ea typeface="SimSun" panose="02010600030101010101" pitchFamily="2" charset="-122"/>
              </a:rPr>
              <a:t> end system sends TCP/FIN control segment to server</a:t>
            </a:r>
            <a:r>
              <a:rPr lang="en-US" altLang="zh-CN" sz="2400" u="sng" smtClean="0">
                <a:solidFill>
                  <a:srgbClr val="FF0000"/>
                </a:solidFill>
                <a:ea typeface="SimSun" panose="02010600030101010101" pitchFamily="2" charset="-122"/>
              </a:rPr>
              <a:t> </a:t>
            </a:r>
          </a:p>
          <a:p>
            <a:pPr>
              <a:spcBef>
                <a:spcPct val="60000"/>
              </a:spcBef>
              <a:buFont typeface="ZapfDingbats" pitchFamily="82" charset="2"/>
              <a:buNone/>
            </a:pPr>
            <a:r>
              <a:rPr lang="en-US" altLang="zh-CN" sz="2400" u="sng" smtClean="0">
                <a:solidFill>
                  <a:srgbClr val="FF0000"/>
                </a:solidFill>
                <a:ea typeface="SimSun" panose="02010600030101010101" pitchFamily="2" charset="-122"/>
              </a:rPr>
              <a:t>Step 2:</a:t>
            </a:r>
            <a:r>
              <a:rPr lang="en-US" altLang="zh-CN" sz="2400" smtClean="0">
                <a:ea typeface="SimSun" panose="02010600030101010101" pitchFamily="2" charset="-122"/>
              </a:rPr>
              <a:t> </a:t>
            </a:r>
            <a:r>
              <a:rPr lang="en-US" altLang="zh-CN" sz="2000" smtClean="0">
                <a:solidFill>
                  <a:srgbClr val="0070C0"/>
                </a:solidFill>
                <a:ea typeface="SimSun" panose="02010600030101010101" pitchFamily="2" charset="-122"/>
              </a:rPr>
              <a:t>server</a:t>
            </a:r>
            <a:r>
              <a:rPr lang="en-US" altLang="zh-CN" sz="2000" smtClean="0">
                <a:ea typeface="SimSun" panose="02010600030101010101" pitchFamily="2" charset="-122"/>
              </a:rPr>
              <a:t> receives FIN, replies with ACK. Closes connection, sends FIN. </a:t>
            </a:r>
          </a:p>
        </p:txBody>
      </p:sp>
      <p:grpSp>
        <p:nvGrpSpPr>
          <p:cNvPr id="40966" name="Group 4"/>
          <p:cNvGrpSpPr>
            <a:grpSpLocks/>
          </p:cNvGrpSpPr>
          <p:nvPr/>
        </p:nvGrpSpPr>
        <p:grpSpPr bwMode="auto">
          <a:xfrm>
            <a:off x="4318000" y="1731963"/>
            <a:ext cx="4254500" cy="4186237"/>
            <a:chOff x="2720" y="1091"/>
            <a:chExt cx="2680" cy="2637"/>
          </a:xfrm>
        </p:grpSpPr>
        <p:sp>
          <p:nvSpPr>
            <p:cNvPr id="40967" name="Line 5"/>
            <p:cNvSpPr>
              <a:spLocks noChangeShapeType="1"/>
            </p:cNvSpPr>
            <p:nvPr/>
          </p:nvSpPr>
          <p:spPr bwMode="auto">
            <a:xfrm>
              <a:off x="3396" y="1512"/>
              <a:ext cx="1596" cy="37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40968" name="Object 6"/>
            <p:cNvGraphicFramePr>
              <a:graphicFrameLocks noChangeAspect="1"/>
            </p:cNvGraphicFramePr>
            <p:nvPr/>
          </p:nvGraphicFramePr>
          <p:xfrm>
            <a:off x="3136" y="1091"/>
            <a:ext cx="306" cy="2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4" name="Clip" r:id="rId4" imgW="1307263" imgH="1084139" progId="MS_ClipArt_Gallery.2">
                    <p:embed/>
                  </p:oleObj>
                </mc:Choice>
                <mc:Fallback>
                  <p:oleObj name="Clip" r:id="rId4" imgW="1307263" imgH="1084139" progId="MS_ClipArt_Gallery.2">
                    <p:embed/>
                    <p:pic>
                      <p:nvPicPr>
                        <p:cNvPr id="40968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36" y="1091"/>
                          <a:ext cx="306" cy="24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0969" name="Text Box 7"/>
            <p:cNvSpPr txBox="1">
              <a:spLocks noChangeArrowheads="1"/>
            </p:cNvSpPr>
            <p:nvPr/>
          </p:nvSpPr>
          <p:spPr bwMode="auto">
            <a:xfrm>
              <a:off x="3437" y="1091"/>
              <a:ext cx="45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50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32D2E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1600">
                  <a:latin typeface="Comic Sans MS" panose="030F0702030302020204" pitchFamily="66" charset="0"/>
                  <a:ea typeface="SimSun" panose="02010600030101010101" pitchFamily="2" charset="-122"/>
                </a:rPr>
                <a:t>client</a:t>
              </a:r>
              <a:endParaRPr lang="en-US" altLang="zh-CN" sz="1000"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sp>
          <p:nvSpPr>
            <p:cNvPr id="40970" name="Text Box 8"/>
            <p:cNvSpPr txBox="1">
              <a:spLocks noChangeArrowheads="1"/>
            </p:cNvSpPr>
            <p:nvPr/>
          </p:nvSpPr>
          <p:spPr bwMode="auto">
            <a:xfrm rot="706751">
              <a:off x="4083" y="1538"/>
              <a:ext cx="29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50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32D2E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1400">
                  <a:latin typeface="Arial" panose="020B0604020202020204" pitchFamily="34" charset="0"/>
                  <a:ea typeface="SimSun" panose="02010600030101010101" pitchFamily="2" charset="-122"/>
                </a:rPr>
                <a:t>FIN</a:t>
              </a:r>
              <a:endParaRPr lang="en-US" altLang="zh-CN" sz="1000"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graphicFrame>
          <p:nvGraphicFramePr>
            <p:cNvPr id="40971" name="Object 9"/>
            <p:cNvGraphicFramePr>
              <a:graphicFrameLocks noChangeAspect="1"/>
            </p:cNvGraphicFramePr>
            <p:nvPr/>
          </p:nvGraphicFramePr>
          <p:xfrm>
            <a:off x="4810" y="1097"/>
            <a:ext cx="306" cy="2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5" name="Clip" r:id="rId6" imgW="1307263" imgH="1084139" progId="MS_ClipArt_Gallery.2">
                    <p:embed/>
                  </p:oleObj>
                </mc:Choice>
                <mc:Fallback>
                  <p:oleObj name="Clip" r:id="rId6" imgW="1307263" imgH="1084139" progId="MS_ClipArt_Gallery.2">
                    <p:embed/>
                    <p:pic>
                      <p:nvPicPr>
                        <p:cNvPr id="40971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10" y="1097"/>
                          <a:ext cx="306" cy="24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0972" name="Text Box 10"/>
            <p:cNvSpPr txBox="1">
              <a:spLocks noChangeArrowheads="1"/>
            </p:cNvSpPr>
            <p:nvPr/>
          </p:nvSpPr>
          <p:spPr bwMode="auto">
            <a:xfrm>
              <a:off x="4363" y="1103"/>
              <a:ext cx="50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50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32D2E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1600">
                  <a:latin typeface="Comic Sans MS" panose="030F0702030302020204" pitchFamily="66" charset="0"/>
                  <a:ea typeface="SimSun" panose="02010600030101010101" pitchFamily="2" charset="-122"/>
                </a:rPr>
                <a:t>server</a:t>
              </a:r>
              <a:endParaRPr lang="en-US" altLang="zh-CN" sz="1000"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sp>
          <p:nvSpPr>
            <p:cNvPr id="40973" name="Line 11"/>
            <p:cNvSpPr>
              <a:spLocks noChangeShapeType="1"/>
            </p:cNvSpPr>
            <p:nvPr/>
          </p:nvSpPr>
          <p:spPr bwMode="auto">
            <a:xfrm>
              <a:off x="3402" y="2796"/>
              <a:ext cx="1596" cy="37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4" name="Line 12"/>
            <p:cNvSpPr>
              <a:spLocks noChangeShapeType="1"/>
            </p:cNvSpPr>
            <p:nvPr/>
          </p:nvSpPr>
          <p:spPr bwMode="auto">
            <a:xfrm flipH="1">
              <a:off x="3294" y="2706"/>
              <a:ext cx="0" cy="84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5" name="Line 13"/>
            <p:cNvSpPr>
              <a:spLocks noChangeShapeType="1"/>
            </p:cNvSpPr>
            <p:nvPr/>
          </p:nvSpPr>
          <p:spPr bwMode="auto">
            <a:xfrm flipH="1">
              <a:off x="4992" y="1368"/>
              <a:ext cx="0" cy="21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6" name="Line 14"/>
            <p:cNvSpPr>
              <a:spLocks noChangeShapeType="1"/>
            </p:cNvSpPr>
            <p:nvPr/>
          </p:nvSpPr>
          <p:spPr bwMode="auto">
            <a:xfrm flipH="1">
              <a:off x="3378" y="1974"/>
              <a:ext cx="1572" cy="47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7" name="Text Box 15"/>
            <p:cNvSpPr txBox="1">
              <a:spLocks noChangeArrowheads="1"/>
            </p:cNvSpPr>
            <p:nvPr/>
          </p:nvSpPr>
          <p:spPr bwMode="auto">
            <a:xfrm rot="-926867">
              <a:off x="3302" y="2034"/>
              <a:ext cx="172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50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32D2E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1400">
                  <a:latin typeface="Arial" panose="020B0604020202020204" pitchFamily="34" charset="0"/>
                  <a:ea typeface="SimSun" panose="02010600030101010101" pitchFamily="2" charset="-122"/>
                </a:rPr>
                <a:t>ACK</a:t>
              </a:r>
              <a:endParaRPr lang="en-US" altLang="zh-CN" sz="1000"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sp>
          <p:nvSpPr>
            <p:cNvPr id="40978" name="Text Box 16"/>
            <p:cNvSpPr txBox="1">
              <a:spLocks noChangeArrowheads="1"/>
            </p:cNvSpPr>
            <p:nvPr/>
          </p:nvSpPr>
          <p:spPr bwMode="auto">
            <a:xfrm rot="706751">
              <a:off x="4010" y="2799"/>
              <a:ext cx="34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50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32D2E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1400">
                  <a:latin typeface="Arial" panose="020B0604020202020204" pitchFamily="34" charset="0"/>
                  <a:ea typeface="SimSun" panose="02010600030101010101" pitchFamily="2" charset="-122"/>
                </a:rPr>
                <a:t>ACK</a:t>
              </a:r>
            </a:p>
          </p:txBody>
        </p:sp>
        <p:sp>
          <p:nvSpPr>
            <p:cNvPr id="40979" name="Line 17"/>
            <p:cNvSpPr>
              <a:spLocks noChangeShapeType="1"/>
            </p:cNvSpPr>
            <p:nvPr/>
          </p:nvSpPr>
          <p:spPr bwMode="auto">
            <a:xfrm flipH="1">
              <a:off x="3408" y="2232"/>
              <a:ext cx="1572" cy="47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0" name="Text Box 18"/>
            <p:cNvSpPr txBox="1">
              <a:spLocks noChangeArrowheads="1"/>
            </p:cNvSpPr>
            <p:nvPr/>
          </p:nvSpPr>
          <p:spPr bwMode="auto">
            <a:xfrm rot="-926867">
              <a:off x="3332" y="2292"/>
              <a:ext cx="172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50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32D2E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1400">
                  <a:latin typeface="Arial" panose="020B0604020202020204" pitchFamily="34" charset="0"/>
                  <a:ea typeface="SimSun" panose="02010600030101010101" pitchFamily="2" charset="-122"/>
                </a:rPr>
                <a:t>FIN</a:t>
              </a:r>
              <a:endParaRPr lang="en-US" altLang="zh-CN" sz="1000"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sp>
          <p:nvSpPr>
            <p:cNvPr id="40981" name="Line 19"/>
            <p:cNvSpPr>
              <a:spLocks noChangeShapeType="1"/>
            </p:cNvSpPr>
            <p:nvPr/>
          </p:nvSpPr>
          <p:spPr bwMode="auto">
            <a:xfrm>
              <a:off x="3390" y="1464"/>
              <a:ext cx="0" cy="210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2" name="Text Box 20"/>
            <p:cNvSpPr txBox="1">
              <a:spLocks noChangeArrowheads="1"/>
            </p:cNvSpPr>
            <p:nvPr/>
          </p:nvSpPr>
          <p:spPr bwMode="auto">
            <a:xfrm>
              <a:off x="2930" y="1388"/>
              <a:ext cx="45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50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32D2E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1800">
                  <a:latin typeface="Comic Sans MS" panose="030F0702030302020204" pitchFamily="66" charset="0"/>
                  <a:ea typeface="SimSun" panose="02010600030101010101" pitchFamily="2" charset="-122"/>
                </a:rPr>
                <a:t>close</a:t>
              </a:r>
            </a:p>
          </p:txBody>
        </p:sp>
        <p:sp>
          <p:nvSpPr>
            <p:cNvPr id="40983" name="Text Box 21"/>
            <p:cNvSpPr txBox="1">
              <a:spLocks noChangeArrowheads="1"/>
            </p:cNvSpPr>
            <p:nvPr/>
          </p:nvSpPr>
          <p:spPr bwMode="auto">
            <a:xfrm>
              <a:off x="4946" y="2102"/>
              <a:ext cx="45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50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32D2E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1800">
                  <a:latin typeface="Comic Sans MS" panose="030F0702030302020204" pitchFamily="66" charset="0"/>
                  <a:ea typeface="SimSun" panose="02010600030101010101" pitchFamily="2" charset="-122"/>
                </a:rPr>
                <a:t>close</a:t>
              </a:r>
            </a:p>
          </p:txBody>
        </p:sp>
        <p:sp>
          <p:nvSpPr>
            <p:cNvPr id="40984" name="Text Box 22"/>
            <p:cNvSpPr txBox="1">
              <a:spLocks noChangeArrowheads="1"/>
            </p:cNvSpPr>
            <p:nvPr/>
          </p:nvSpPr>
          <p:spPr bwMode="auto">
            <a:xfrm>
              <a:off x="2720" y="3497"/>
              <a:ext cx="53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50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32D2E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1800">
                  <a:latin typeface="Comic Sans MS" panose="030F0702030302020204" pitchFamily="66" charset="0"/>
                  <a:ea typeface="SimSun" panose="02010600030101010101" pitchFamily="2" charset="-122"/>
                </a:rPr>
                <a:t>closed</a:t>
              </a:r>
            </a:p>
          </p:txBody>
        </p:sp>
        <p:sp>
          <p:nvSpPr>
            <p:cNvPr id="40985" name="Line 23"/>
            <p:cNvSpPr>
              <a:spLocks noChangeShapeType="1"/>
            </p:cNvSpPr>
            <p:nvPr/>
          </p:nvSpPr>
          <p:spPr bwMode="auto">
            <a:xfrm>
              <a:off x="3228" y="2694"/>
              <a:ext cx="12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6" name="Line 24"/>
            <p:cNvSpPr>
              <a:spLocks noChangeShapeType="1"/>
            </p:cNvSpPr>
            <p:nvPr/>
          </p:nvSpPr>
          <p:spPr bwMode="auto">
            <a:xfrm>
              <a:off x="3237" y="3564"/>
              <a:ext cx="12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7" name="Text Box 25"/>
            <p:cNvSpPr txBox="1">
              <a:spLocks noChangeArrowheads="1"/>
            </p:cNvSpPr>
            <p:nvPr/>
          </p:nvSpPr>
          <p:spPr bwMode="auto">
            <a:xfrm rot="-5400000">
              <a:off x="2759" y="3026"/>
              <a:ext cx="82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50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32D2E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1800">
                  <a:latin typeface="Comic Sans MS" panose="030F0702030302020204" pitchFamily="66" charset="0"/>
                  <a:ea typeface="SimSun" panose="02010600030101010101" pitchFamily="2" charset="-122"/>
                </a:rPr>
                <a:t>timed wait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9032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5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zh-CN" sz="1400" smtClean="0"/>
              <a:t>Transport Layer</a:t>
            </a:r>
            <a:endParaRPr lang="en-US" altLang="zh-CN" sz="1400" smtClean="0">
              <a:latin typeface="Times New Roman" panose="02020603050405020304" pitchFamily="18" charset="0"/>
            </a:endParaRPr>
          </a:p>
        </p:txBody>
      </p:sp>
      <p:sp>
        <p:nvSpPr>
          <p:cNvPr id="43011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400" smtClean="0">
                <a:latin typeface="Arial" panose="020B0604020202020204" pitchFamily="34" charset="0"/>
              </a:rPr>
              <a:t>3-</a:t>
            </a:r>
            <a:fld id="{F7FABDB5-2A23-4CD7-B6A0-33FBBEFFDC27}" type="slidenum">
              <a:rPr lang="en-US" altLang="zh-CN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US" altLang="zh-CN" sz="1400" smtClean="0">
              <a:latin typeface="Arial" panose="020B0604020202020204" pitchFamily="34" charset="0"/>
            </a:endParaRPr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590550" y="514350"/>
            <a:ext cx="7772400" cy="89535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altLang="zh-CN" sz="3200" smtClean="0">
                <a:effectLst>
                  <a:outerShdw blurRad="38100" dist="38100" dir="2700000" algn="tl">
                    <a:srgbClr val="C0C0C0"/>
                  </a:outerShdw>
                </a:effectLst>
                <a:ea typeface="SimSun" panose="02010600030101010101" pitchFamily="2" charset="-122"/>
              </a:rPr>
              <a:t>TCP Connection Management (cont.)</a:t>
            </a:r>
            <a:endParaRPr lang="en-US" altLang="zh-CN" smtClean="0">
              <a:effectLst>
                <a:outerShdw blurRad="38100" dist="38100" dir="2700000" algn="tl">
                  <a:srgbClr val="C0C0C0"/>
                </a:outerShdw>
              </a:effectLst>
              <a:ea typeface="SimSun" panose="02010600030101010101" pitchFamily="2" charset="-122"/>
            </a:endParaRPr>
          </a:p>
        </p:txBody>
      </p:sp>
      <p:sp>
        <p:nvSpPr>
          <p:cNvPr id="4301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42925" y="1695450"/>
            <a:ext cx="3762375" cy="3457575"/>
          </a:xfrm>
        </p:spPr>
        <p:txBody>
          <a:bodyPr/>
          <a:lstStyle/>
          <a:p>
            <a:pPr>
              <a:spcBef>
                <a:spcPct val="60000"/>
              </a:spcBef>
              <a:buFont typeface="ZapfDingbats" pitchFamily="82" charset="2"/>
              <a:buNone/>
            </a:pPr>
            <a:r>
              <a:rPr lang="en-US" altLang="zh-CN" sz="2400" u="sng" smtClean="0">
                <a:solidFill>
                  <a:srgbClr val="FF0000"/>
                </a:solidFill>
                <a:ea typeface="SimSun" panose="02010600030101010101" pitchFamily="2" charset="-122"/>
              </a:rPr>
              <a:t>Step 3:</a:t>
            </a:r>
            <a:r>
              <a:rPr lang="en-US" altLang="zh-CN" sz="2400" smtClean="0">
                <a:ea typeface="SimSun" panose="02010600030101010101" pitchFamily="2" charset="-122"/>
              </a:rPr>
              <a:t> </a:t>
            </a:r>
            <a:r>
              <a:rPr lang="en-US" altLang="zh-CN" sz="2000" smtClean="0">
                <a:solidFill>
                  <a:srgbClr val="0070C0"/>
                </a:solidFill>
                <a:ea typeface="SimSun" panose="02010600030101010101" pitchFamily="2" charset="-122"/>
              </a:rPr>
              <a:t>client</a:t>
            </a:r>
            <a:r>
              <a:rPr lang="en-US" altLang="zh-CN" sz="2000" smtClean="0">
                <a:ea typeface="SimSun" panose="02010600030101010101" pitchFamily="2" charset="-122"/>
              </a:rPr>
              <a:t> receives FIN, replies with ACK. </a:t>
            </a:r>
          </a:p>
          <a:p>
            <a:pPr lvl="1">
              <a:spcBef>
                <a:spcPct val="60000"/>
              </a:spcBef>
            </a:pPr>
            <a:r>
              <a:rPr lang="en-US" altLang="zh-CN" sz="2000" smtClean="0">
                <a:ea typeface="SimSun" panose="02010600030101010101" pitchFamily="2" charset="-122"/>
              </a:rPr>
              <a:t>Enters “timed wait” - will respond with ACK to received FINs </a:t>
            </a:r>
          </a:p>
          <a:p>
            <a:pPr>
              <a:spcBef>
                <a:spcPct val="60000"/>
              </a:spcBef>
              <a:buFont typeface="ZapfDingbats" pitchFamily="82" charset="2"/>
              <a:buNone/>
            </a:pPr>
            <a:r>
              <a:rPr lang="en-US" altLang="zh-CN" sz="2400" u="sng" smtClean="0">
                <a:solidFill>
                  <a:srgbClr val="FF0000"/>
                </a:solidFill>
                <a:ea typeface="SimSun" panose="02010600030101010101" pitchFamily="2" charset="-122"/>
              </a:rPr>
              <a:t>Step 4:</a:t>
            </a:r>
            <a:r>
              <a:rPr lang="en-US" altLang="zh-CN" sz="2400" smtClean="0">
                <a:ea typeface="SimSun" panose="02010600030101010101" pitchFamily="2" charset="-122"/>
              </a:rPr>
              <a:t> </a:t>
            </a:r>
            <a:r>
              <a:rPr lang="en-US" altLang="zh-CN" sz="2000" smtClean="0">
                <a:solidFill>
                  <a:srgbClr val="0070C0"/>
                </a:solidFill>
                <a:ea typeface="SimSun" panose="02010600030101010101" pitchFamily="2" charset="-122"/>
              </a:rPr>
              <a:t>server</a:t>
            </a:r>
            <a:r>
              <a:rPr lang="en-US" altLang="zh-CN" sz="2000" smtClean="0">
                <a:ea typeface="SimSun" panose="02010600030101010101" pitchFamily="2" charset="-122"/>
              </a:rPr>
              <a:t>, receives ACK.  Connection closed. </a:t>
            </a:r>
          </a:p>
        </p:txBody>
      </p:sp>
      <p:sp>
        <p:nvSpPr>
          <p:cNvPr id="43014" name="Line 4"/>
          <p:cNvSpPr>
            <a:spLocks noChangeShapeType="1"/>
          </p:cNvSpPr>
          <p:nvPr/>
        </p:nvSpPr>
        <p:spPr bwMode="auto">
          <a:xfrm>
            <a:off x="5391150" y="2400300"/>
            <a:ext cx="2533650" cy="5905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3015" name="Object 5"/>
          <p:cNvGraphicFramePr>
            <a:graphicFrameLocks noChangeAspect="1"/>
          </p:cNvGraphicFramePr>
          <p:nvPr/>
        </p:nvGraphicFramePr>
        <p:xfrm>
          <a:off x="4978400" y="1731963"/>
          <a:ext cx="485775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name="Clip" r:id="rId4" imgW="1307263" imgH="1084139" progId="MS_ClipArt_Gallery.2">
                  <p:embed/>
                </p:oleObj>
              </mc:Choice>
              <mc:Fallback>
                <p:oleObj name="Clip" r:id="rId4" imgW="1307263" imgH="1084139" progId="MS_ClipArt_Gallery.2">
                  <p:embed/>
                  <p:pic>
                    <p:nvPicPr>
                      <p:cNvPr id="4301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8400" y="1731963"/>
                        <a:ext cx="485775" cy="385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6" name="Text Box 6"/>
          <p:cNvSpPr txBox="1">
            <a:spLocks noChangeArrowheads="1"/>
          </p:cNvSpPr>
          <p:nvPr/>
        </p:nvSpPr>
        <p:spPr bwMode="auto">
          <a:xfrm>
            <a:off x="5456238" y="1731963"/>
            <a:ext cx="7143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>
                <a:latin typeface="Comic Sans MS" panose="030F0702030302020204" pitchFamily="66" charset="0"/>
                <a:ea typeface="SimSun" panose="02010600030101010101" pitchFamily="2" charset="-122"/>
              </a:rPr>
              <a:t>client</a:t>
            </a:r>
            <a:endParaRPr lang="en-US" altLang="zh-CN" sz="1000"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43017" name="Text Box 7"/>
          <p:cNvSpPr txBox="1">
            <a:spLocks noChangeArrowheads="1"/>
          </p:cNvSpPr>
          <p:nvPr/>
        </p:nvSpPr>
        <p:spPr bwMode="auto">
          <a:xfrm rot="706751">
            <a:off x="6481763" y="2441575"/>
            <a:ext cx="4699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400">
                <a:latin typeface="Arial" panose="020B0604020202020204" pitchFamily="34" charset="0"/>
                <a:ea typeface="SimSun" panose="02010600030101010101" pitchFamily="2" charset="-122"/>
              </a:rPr>
              <a:t>FIN</a:t>
            </a:r>
            <a:endParaRPr lang="en-US" altLang="zh-CN" sz="1000"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graphicFrame>
        <p:nvGraphicFramePr>
          <p:cNvPr id="43018" name="Object 8"/>
          <p:cNvGraphicFramePr>
            <a:graphicFrameLocks noChangeAspect="1"/>
          </p:cNvGraphicFramePr>
          <p:nvPr/>
        </p:nvGraphicFramePr>
        <p:xfrm>
          <a:off x="7635875" y="1741488"/>
          <a:ext cx="485775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" name="Clip" r:id="rId6" imgW="1307263" imgH="1084139" progId="MS_ClipArt_Gallery.2">
                  <p:embed/>
                </p:oleObj>
              </mc:Choice>
              <mc:Fallback>
                <p:oleObj name="Clip" r:id="rId6" imgW="1307263" imgH="1084139" progId="MS_ClipArt_Gallery.2">
                  <p:embed/>
                  <p:pic>
                    <p:nvPicPr>
                      <p:cNvPr id="4301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35875" y="1741488"/>
                        <a:ext cx="485775" cy="385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9" name="Text Box 9"/>
          <p:cNvSpPr txBox="1">
            <a:spLocks noChangeArrowheads="1"/>
          </p:cNvSpPr>
          <p:nvPr/>
        </p:nvSpPr>
        <p:spPr bwMode="auto">
          <a:xfrm>
            <a:off x="6926263" y="1751013"/>
            <a:ext cx="8001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>
                <a:latin typeface="Comic Sans MS" panose="030F0702030302020204" pitchFamily="66" charset="0"/>
                <a:ea typeface="SimSun" panose="02010600030101010101" pitchFamily="2" charset="-122"/>
              </a:rPr>
              <a:t>server</a:t>
            </a:r>
            <a:endParaRPr lang="en-US" altLang="zh-CN" sz="1000"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43020" name="Line 10"/>
          <p:cNvSpPr>
            <a:spLocks noChangeShapeType="1"/>
          </p:cNvSpPr>
          <p:nvPr/>
        </p:nvSpPr>
        <p:spPr bwMode="auto">
          <a:xfrm>
            <a:off x="5400675" y="4438650"/>
            <a:ext cx="2533650" cy="5905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21" name="Line 11"/>
          <p:cNvSpPr>
            <a:spLocks noChangeShapeType="1"/>
          </p:cNvSpPr>
          <p:nvPr/>
        </p:nvSpPr>
        <p:spPr bwMode="auto">
          <a:xfrm flipH="1">
            <a:off x="5229225" y="4295775"/>
            <a:ext cx="0" cy="1343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22" name="Line 12"/>
          <p:cNvSpPr>
            <a:spLocks noChangeShapeType="1"/>
          </p:cNvSpPr>
          <p:nvPr/>
        </p:nvSpPr>
        <p:spPr bwMode="auto">
          <a:xfrm flipH="1">
            <a:off x="7924800" y="2171700"/>
            <a:ext cx="0" cy="34099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23" name="Line 13"/>
          <p:cNvSpPr>
            <a:spLocks noChangeShapeType="1"/>
          </p:cNvSpPr>
          <p:nvPr/>
        </p:nvSpPr>
        <p:spPr bwMode="auto">
          <a:xfrm flipH="1">
            <a:off x="5362575" y="3133725"/>
            <a:ext cx="2495550" cy="75247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24" name="Text Box 14"/>
          <p:cNvSpPr txBox="1">
            <a:spLocks noChangeArrowheads="1"/>
          </p:cNvSpPr>
          <p:nvPr/>
        </p:nvSpPr>
        <p:spPr bwMode="auto">
          <a:xfrm rot="-926867">
            <a:off x="5241925" y="3228975"/>
            <a:ext cx="27320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400">
                <a:latin typeface="Arial" panose="020B0604020202020204" pitchFamily="34" charset="0"/>
                <a:ea typeface="SimSun" panose="02010600030101010101" pitchFamily="2" charset="-122"/>
              </a:rPr>
              <a:t>ACK</a:t>
            </a:r>
            <a:endParaRPr lang="en-US" altLang="zh-CN" sz="1000"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43025" name="Text Box 15"/>
          <p:cNvSpPr txBox="1">
            <a:spLocks noChangeArrowheads="1"/>
          </p:cNvSpPr>
          <p:nvPr/>
        </p:nvSpPr>
        <p:spPr bwMode="auto">
          <a:xfrm rot="706751">
            <a:off x="6365875" y="4443413"/>
            <a:ext cx="5508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400">
                <a:latin typeface="Arial" panose="020B0604020202020204" pitchFamily="34" charset="0"/>
                <a:ea typeface="SimSun" panose="02010600030101010101" pitchFamily="2" charset="-122"/>
              </a:rPr>
              <a:t>ACK</a:t>
            </a:r>
          </a:p>
        </p:txBody>
      </p:sp>
      <p:sp>
        <p:nvSpPr>
          <p:cNvPr id="43026" name="Line 16"/>
          <p:cNvSpPr>
            <a:spLocks noChangeShapeType="1"/>
          </p:cNvSpPr>
          <p:nvPr/>
        </p:nvSpPr>
        <p:spPr bwMode="auto">
          <a:xfrm flipH="1">
            <a:off x="5410200" y="3543300"/>
            <a:ext cx="2495550" cy="75247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27" name="Text Box 17"/>
          <p:cNvSpPr txBox="1">
            <a:spLocks noChangeArrowheads="1"/>
          </p:cNvSpPr>
          <p:nvPr/>
        </p:nvSpPr>
        <p:spPr bwMode="auto">
          <a:xfrm rot="-926867">
            <a:off x="5289550" y="3638550"/>
            <a:ext cx="27320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400">
                <a:latin typeface="Arial" panose="020B0604020202020204" pitchFamily="34" charset="0"/>
                <a:ea typeface="SimSun" panose="02010600030101010101" pitchFamily="2" charset="-122"/>
              </a:rPr>
              <a:t>FIN</a:t>
            </a:r>
            <a:endParaRPr lang="en-US" altLang="zh-CN" sz="1000"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43028" name="Line 18"/>
          <p:cNvSpPr>
            <a:spLocks noChangeShapeType="1"/>
          </p:cNvSpPr>
          <p:nvPr/>
        </p:nvSpPr>
        <p:spPr bwMode="auto">
          <a:xfrm>
            <a:off x="5381625" y="2324100"/>
            <a:ext cx="0" cy="33432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29" name="Text Box 19"/>
          <p:cNvSpPr txBox="1">
            <a:spLocks noChangeArrowheads="1"/>
          </p:cNvSpPr>
          <p:nvPr/>
        </p:nvSpPr>
        <p:spPr bwMode="auto">
          <a:xfrm>
            <a:off x="4505325" y="2203450"/>
            <a:ext cx="898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>
                <a:latin typeface="Comic Sans MS" panose="030F0702030302020204" pitchFamily="66" charset="0"/>
                <a:ea typeface="SimSun" panose="02010600030101010101" pitchFamily="2" charset="-122"/>
              </a:rPr>
              <a:t>closing</a:t>
            </a:r>
          </a:p>
        </p:txBody>
      </p:sp>
      <p:sp>
        <p:nvSpPr>
          <p:cNvPr id="43030" name="Text Box 20"/>
          <p:cNvSpPr txBox="1">
            <a:spLocks noChangeArrowheads="1"/>
          </p:cNvSpPr>
          <p:nvPr/>
        </p:nvSpPr>
        <p:spPr bwMode="auto">
          <a:xfrm>
            <a:off x="7877175" y="3327400"/>
            <a:ext cx="898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>
                <a:latin typeface="Comic Sans MS" panose="030F0702030302020204" pitchFamily="66" charset="0"/>
                <a:ea typeface="SimSun" panose="02010600030101010101" pitchFamily="2" charset="-122"/>
              </a:rPr>
              <a:t>closing</a:t>
            </a:r>
          </a:p>
        </p:txBody>
      </p:sp>
      <p:sp>
        <p:nvSpPr>
          <p:cNvPr id="43031" name="Text Box 21"/>
          <p:cNvSpPr txBox="1">
            <a:spLocks noChangeArrowheads="1"/>
          </p:cNvSpPr>
          <p:nvPr/>
        </p:nvSpPr>
        <p:spPr bwMode="auto">
          <a:xfrm>
            <a:off x="4318000" y="5551488"/>
            <a:ext cx="855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>
                <a:latin typeface="Comic Sans MS" panose="030F0702030302020204" pitchFamily="66" charset="0"/>
                <a:ea typeface="SimSun" panose="02010600030101010101" pitchFamily="2" charset="-122"/>
              </a:rPr>
              <a:t>closed</a:t>
            </a:r>
          </a:p>
        </p:txBody>
      </p:sp>
      <p:sp>
        <p:nvSpPr>
          <p:cNvPr id="43032" name="Line 22"/>
          <p:cNvSpPr>
            <a:spLocks noChangeShapeType="1"/>
          </p:cNvSpPr>
          <p:nvPr/>
        </p:nvSpPr>
        <p:spPr bwMode="auto">
          <a:xfrm>
            <a:off x="5124450" y="4276725"/>
            <a:ext cx="1905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33" name="Line 23"/>
          <p:cNvSpPr>
            <a:spLocks noChangeShapeType="1"/>
          </p:cNvSpPr>
          <p:nvPr/>
        </p:nvSpPr>
        <p:spPr bwMode="auto">
          <a:xfrm>
            <a:off x="5138738" y="5657850"/>
            <a:ext cx="1905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34" name="Text Box 24"/>
          <p:cNvSpPr txBox="1">
            <a:spLocks noChangeArrowheads="1"/>
          </p:cNvSpPr>
          <p:nvPr/>
        </p:nvSpPr>
        <p:spPr bwMode="auto">
          <a:xfrm rot="-5400000">
            <a:off x="4379119" y="4804569"/>
            <a:ext cx="13081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>
                <a:latin typeface="Comic Sans MS" panose="030F0702030302020204" pitchFamily="66" charset="0"/>
                <a:ea typeface="SimSun" panose="02010600030101010101" pitchFamily="2" charset="-122"/>
              </a:rPr>
              <a:t>timed wait</a:t>
            </a:r>
          </a:p>
        </p:txBody>
      </p:sp>
      <p:sp>
        <p:nvSpPr>
          <p:cNvPr id="43035" name="Text Box 25"/>
          <p:cNvSpPr txBox="1">
            <a:spLocks noChangeArrowheads="1"/>
          </p:cNvSpPr>
          <p:nvPr/>
        </p:nvSpPr>
        <p:spPr bwMode="auto">
          <a:xfrm>
            <a:off x="7880350" y="4808538"/>
            <a:ext cx="855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>
                <a:latin typeface="Comic Sans MS" panose="030F0702030302020204" pitchFamily="66" charset="0"/>
                <a:ea typeface="SimSun" panose="02010600030101010101" pitchFamily="2" charset="-122"/>
              </a:rPr>
              <a:t>closed</a:t>
            </a:r>
          </a:p>
        </p:txBody>
      </p:sp>
      <p:sp>
        <p:nvSpPr>
          <p:cNvPr id="198682" name="Text Box 26"/>
          <p:cNvSpPr txBox="1">
            <a:spLocks noChangeArrowheads="1"/>
          </p:cNvSpPr>
          <p:nvPr/>
        </p:nvSpPr>
        <p:spPr bwMode="auto">
          <a:xfrm>
            <a:off x="679450" y="4757738"/>
            <a:ext cx="3255963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>
                <a:latin typeface="Comic Sans MS" panose="030F0702030302020204" pitchFamily="66" charset="0"/>
                <a:ea typeface="SimSun" panose="02010600030101010101" pitchFamily="2" charset="-122"/>
              </a:rPr>
              <a:t>Some applications simply send RST to terminate TCP connections immediately</a:t>
            </a:r>
          </a:p>
        </p:txBody>
      </p:sp>
    </p:spTree>
    <p:extLst>
      <p:ext uri="{BB962C8B-B14F-4D97-AF65-F5344CB8AC3E}">
        <p14:creationId xmlns:p14="http://schemas.microsoft.com/office/powerpoint/2010/main" val="2167366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Private IP subnets used in NAT</a:t>
            </a:r>
            <a:endParaRPr lang="en-US" dirty="0"/>
          </a:p>
        </p:txBody>
      </p:sp>
      <p:sp>
        <p:nvSpPr>
          <p:cNvPr id="655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10.0.0.0/8</a:t>
            </a:r>
          </a:p>
          <a:p>
            <a:pPr lvl="1"/>
            <a:r>
              <a:rPr lang="en-US" altLang="en-US" smtClean="0"/>
              <a:t>UCF using this large subnet</a:t>
            </a:r>
          </a:p>
          <a:p>
            <a:pPr lvl="1"/>
            <a:r>
              <a:rPr lang="en-US" altLang="en-US" smtClean="0"/>
              <a:t>Many global IPs  </a:t>
            </a:r>
            <a:r>
              <a:rPr lang="en-US" altLang="en-US" smtClean="0">
                <a:sym typeface="Wingdings" panose="05000000000000000000" pitchFamily="2" charset="2"/>
              </a:rPr>
              <a:t> this 2</a:t>
            </a:r>
            <a:r>
              <a:rPr lang="en-US" altLang="en-US" baseline="30000" smtClean="0">
                <a:sym typeface="Wingdings" panose="05000000000000000000" pitchFamily="2" charset="2"/>
              </a:rPr>
              <a:t>24</a:t>
            </a:r>
            <a:r>
              <a:rPr lang="en-US" altLang="en-US" smtClean="0">
                <a:sym typeface="Wingdings" panose="05000000000000000000" pitchFamily="2" charset="2"/>
              </a:rPr>
              <a:t> IP space</a:t>
            </a:r>
            <a:endParaRPr lang="en-US" altLang="en-US" smtClean="0"/>
          </a:p>
          <a:p>
            <a:r>
              <a:rPr lang="en-US" altLang="en-US" smtClean="0"/>
              <a:t>192.168.0.0/16</a:t>
            </a:r>
          </a:p>
          <a:p>
            <a:pPr lvl="1"/>
            <a:r>
              <a:rPr lang="en-US" altLang="en-US" smtClean="0"/>
              <a:t>Home WiFi and Wifi hotspot use this subnet</a:t>
            </a:r>
          </a:p>
          <a:p>
            <a:pPr lvl="2"/>
            <a:r>
              <a:rPr lang="en-US" altLang="en-US" smtClean="0"/>
              <a:t>Home Wifi uses 192.168.0.0/24, or 192.168.1.0/24</a:t>
            </a:r>
          </a:p>
          <a:p>
            <a:pPr lvl="2"/>
            <a:r>
              <a:rPr lang="en-US" altLang="en-US" smtClean="0"/>
              <a:t>Single global IP </a:t>
            </a:r>
            <a:r>
              <a:rPr lang="en-US" altLang="en-US" smtClean="0">
                <a:sym typeface="Wingdings" panose="05000000000000000000" pitchFamily="2" charset="2"/>
              </a:rPr>
              <a:t> this 256 IP space</a:t>
            </a:r>
            <a:endParaRPr lang="en-US" altLang="en-US" smtClean="0"/>
          </a:p>
          <a:p>
            <a:r>
              <a:rPr lang="en-US" altLang="en-US" smtClean="0"/>
              <a:t>172.16.0.0/12</a:t>
            </a:r>
          </a:p>
          <a:p>
            <a:pPr lvl="1"/>
            <a:r>
              <a:rPr lang="en-US" altLang="en-US" smtClean="0"/>
              <a:t>Not widely used </a:t>
            </a:r>
          </a:p>
        </p:txBody>
      </p:sp>
    </p:spTree>
    <p:extLst>
      <p:ext uri="{BB962C8B-B14F-4D97-AF65-F5344CB8AC3E}">
        <p14:creationId xmlns:p14="http://schemas.microsoft.com/office/powerpoint/2010/main" val="129754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TCP based Scan	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smtClean="0"/>
              <a:t>TCP connect scan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altLang="en-US" sz="2400" smtClean="0"/>
              <a:t>Open port: syn/ack response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altLang="en-US" sz="2400" smtClean="0"/>
              <a:t>Closed port: rst/ack response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smtClean="0"/>
              <a:t>TCP syn scan (half-open scan)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smtClean="0"/>
              <a:t>TCP fin scan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smtClean="0"/>
              <a:t>TCP null scan (no flag is set)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smtClean="0"/>
              <a:t>TCP ack scan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smtClean="0"/>
              <a:t>TCP XMAS tree scan (all flags are set)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endParaRPr lang="en-US" altLang="en-US" sz="2400" smtClean="0"/>
          </a:p>
        </p:txBody>
      </p:sp>
    </p:spTree>
    <p:extLst>
      <p:ext uri="{BB962C8B-B14F-4D97-AF65-F5344CB8AC3E}">
        <p14:creationId xmlns:p14="http://schemas.microsoft.com/office/powerpoint/2010/main" val="426275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848600" cy="12192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Tahoma" panose="020B0604030504040204" pitchFamily="34" charset="0"/>
              </a:rPr>
              <a:t>Background: Port Status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524000"/>
            <a:ext cx="7696200" cy="5029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dirty="0" smtClean="0">
                <a:latin typeface="Tahoma" panose="020B0604030504040204" pitchFamily="34" charset="0"/>
              </a:rPr>
              <a:t>A port can be:</a:t>
            </a:r>
          </a:p>
          <a:p>
            <a:pPr eaLnBrk="1" hangingPunct="1"/>
            <a:r>
              <a:rPr lang="en-US" altLang="en-US" dirty="0" smtClean="0">
                <a:solidFill>
                  <a:schemeClr val="tx2"/>
                </a:solidFill>
                <a:latin typeface="Tahoma" panose="020B0604030504040204" pitchFamily="34" charset="0"/>
              </a:rPr>
              <a:t>Closed</a:t>
            </a:r>
            <a:r>
              <a:rPr lang="en-US" altLang="en-US" dirty="0" smtClean="0">
                <a:latin typeface="Tahoma" panose="020B0604030504040204" pitchFamily="34" charset="0"/>
              </a:rPr>
              <a:t> (not in use), </a:t>
            </a:r>
          </a:p>
          <a:p>
            <a:pPr eaLnBrk="1" hangingPunct="1"/>
            <a:r>
              <a:rPr lang="en-US" altLang="en-US" dirty="0" smtClean="0">
                <a:solidFill>
                  <a:schemeClr val="tx2"/>
                </a:solidFill>
                <a:latin typeface="Tahoma" panose="020B0604030504040204" pitchFamily="34" charset="0"/>
              </a:rPr>
              <a:t>Open</a:t>
            </a:r>
            <a:r>
              <a:rPr lang="en-US" altLang="en-US" dirty="0" smtClean="0">
                <a:latin typeface="Tahoma" panose="020B0604030504040204" pitchFamily="34" charset="0"/>
              </a:rPr>
              <a:t> (listening), or</a:t>
            </a:r>
          </a:p>
          <a:p>
            <a:pPr eaLnBrk="1" hangingPunct="1"/>
            <a:r>
              <a:rPr lang="en-US" altLang="en-US" dirty="0" smtClean="0">
                <a:solidFill>
                  <a:schemeClr val="tx2"/>
                </a:solidFill>
                <a:latin typeface="Tahoma" panose="020B0604030504040204" pitchFamily="34" charset="0"/>
              </a:rPr>
              <a:t>Filtered</a:t>
            </a:r>
            <a:r>
              <a:rPr lang="en-US" altLang="en-US" dirty="0" smtClean="0">
                <a:latin typeface="Tahoma" panose="020B0604030504040204" pitchFamily="34" charset="0"/>
              </a:rPr>
              <a:t> (the client computer asked for open or closed status report, and the target computer did not reply, usually due to a firewall.)</a:t>
            </a:r>
          </a:p>
        </p:txBody>
      </p:sp>
    </p:spTree>
    <p:extLst>
      <p:ext uri="{BB962C8B-B14F-4D97-AF65-F5344CB8AC3E}">
        <p14:creationId xmlns:p14="http://schemas.microsoft.com/office/powerpoint/2010/main" val="28849256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Port Scanning Tool: Nmap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dirty="0" smtClean="0"/>
              <a:t>Included in Kali Linux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dirty="0" err="1" smtClean="0"/>
              <a:t>nmap</a:t>
            </a:r>
            <a:r>
              <a:rPr lang="en-US" altLang="en-US" dirty="0" smtClean="0"/>
              <a:t> –</a:t>
            </a:r>
            <a:r>
              <a:rPr lang="en-US" altLang="en-US" dirty="0" err="1" smtClean="0"/>
              <a:t>sT</a:t>
            </a:r>
            <a:r>
              <a:rPr lang="en-US" altLang="en-US" dirty="0" smtClean="0"/>
              <a:t>  192.168.0.101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altLang="en-US" dirty="0" smtClean="0"/>
              <a:t>Default scan will scan 1000 TCP ports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marL="857250" lvl="1" indent="-457200">
              <a:buFont typeface="Arial" panose="020B0604020202020204" pitchFamily="34" charset="0"/>
              <a:buChar char="•"/>
            </a:pPr>
            <a:endParaRPr lang="en-US" altLang="en-US" dirty="0" smtClean="0"/>
          </a:p>
          <a:p>
            <a:pPr marL="857250" lvl="1" indent="-457200"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marL="857250" lvl="1" indent="-457200">
              <a:buFont typeface="Arial" panose="020B0604020202020204" pitchFamily="34" charset="0"/>
              <a:buChar char="•"/>
            </a:pPr>
            <a:endParaRPr lang="en-US" altLang="en-US" dirty="0" smtClean="0"/>
          </a:p>
          <a:p>
            <a:pPr marL="857250" lvl="1" indent="-457200"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marL="582612" indent="-457200"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solidFill>
                  <a:srgbClr val="0070C0"/>
                </a:solidFill>
              </a:rPr>
              <a:t>For safety, try </a:t>
            </a:r>
            <a:r>
              <a:rPr lang="en-US" altLang="en-US" sz="2800" dirty="0" err="1" smtClean="0">
                <a:solidFill>
                  <a:srgbClr val="0070C0"/>
                </a:solidFill>
              </a:rPr>
              <a:t>nmap</a:t>
            </a:r>
            <a:r>
              <a:rPr lang="en-US" altLang="en-US" sz="2800" dirty="0" smtClean="0">
                <a:solidFill>
                  <a:srgbClr val="0070C0"/>
                </a:solidFill>
              </a:rPr>
              <a:t> on your own VMs in the same LAN, such as the </a:t>
            </a:r>
            <a:r>
              <a:rPr lang="en-US" altLang="en-US" sz="2800" dirty="0" err="1" smtClean="0">
                <a:solidFill>
                  <a:srgbClr val="0070C0"/>
                </a:solidFill>
              </a:rPr>
              <a:t>Metasploitable</a:t>
            </a:r>
            <a:r>
              <a:rPr lang="en-US" altLang="en-US" sz="2800" dirty="0" smtClean="0">
                <a:solidFill>
                  <a:srgbClr val="0070C0"/>
                </a:solidFill>
              </a:rPr>
              <a:t> VM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endParaRPr lang="en-US" alt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en-US" dirty="0" smtClean="0"/>
          </a:p>
        </p:txBody>
      </p:sp>
      <p:pic>
        <p:nvPicPr>
          <p:cNvPr id="3482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200400"/>
            <a:ext cx="5581650" cy="2461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340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smtClean="0"/>
              <a:t>Nmap Command Options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  <a:defRPr/>
            </a:pPr>
            <a:r>
              <a:rPr lang="en-GB" altLang="en-US" sz="2000" dirty="0" smtClean="0"/>
              <a:t>-</a:t>
            </a:r>
            <a:r>
              <a:rPr lang="en-GB" altLang="en-US" sz="2000" dirty="0" err="1" smtClean="0"/>
              <a:t>sT</a:t>
            </a:r>
            <a:r>
              <a:rPr lang="en-GB" altLang="en-US" sz="2000" dirty="0" smtClean="0"/>
              <a:t>:  TCP connect scan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  <a:defRPr/>
            </a:pPr>
            <a:r>
              <a:rPr lang="en-GB" altLang="en-US" sz="2000" dirty="0" smtClean="0"/>
              <a:t>-</a:t>
            </a:r>
            <a:r>
              <a:rPr lang="en-GB" altLang="en-US" sz="2000" dirty="0" err="1" smtClean="0"/>
              <a:t>sS</a:t>
            </a:r>
            <a:r>
              <a:rPr lang="en-GB" altLang="en-US" sz="2000" dirty="0" smtClean="0"/>
              <a:t>:  TCP SYN scan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  <a:defRPr/>
            </a:pPr>
            <a:r>
              <a:rPr lang="en-GB" altLang="en-US" sz="2000" dirty="0" smtClean="0"/>
              <a:t>-</a:t>
            </a:r>
            <a:r>
              <a:rPr lang="en-GB" altLang="en-US" sz="2000" dirty="0" err="1" smtClean="0"/>
              <a:t>sA</a:t>
            </a:r>
            <a:r>
              <a:rPr lang="en-GB" altLang="en-US" sz="2000" dirty="0" smtClean="0"/>
              <a:t>:  TCP ACK scan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  <a:defRPr/>
            </a:pPr>
            <a:r>
              <a:rPr lang="en-GB" altLang="en-US" sz="2000" dirty="0" smtClean="0"/>
              <a:t>-</a:t>
            </a:r>
            <a:r>
              <a:rPr lang="en-GB" altLang="en-US" sz="2000" dirty="0" err="1" smtClean="0"/>
              <a:t>sF</a:t>
            </a:r>
            <a:r>
              <a:rPr lang="en-GB" altLang="en-US" sz="2000" dirty="0" smtClean="0"/>
              <a:t>:  TCP FIN scan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  <a:defRPr/>
            </a:pPr>
            <a:r>
              <a:rPr lang="en-GB" altLang="en-US" sz="2000" dirty="0" smtClean="0"/>
              <a:t>-</a:t>
            </a:r>
            <a:r>
              <a:rPr lang="en-GB" altLang="en-US" sz="2000" dirty="0" err="1" smtClean="0"/>
              <a:t>sX</a:t>
            </a:r>
            <a:r>
              <a:rPr lang="en-GB" altLang="en-US" sz="2000" dirty="0" smtClean="0"/>
              <a:t>:  XMAS tree scan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  <a:defRPr/>
            </a:pPr>
            <a:r>
              <a:rPr lang="en-GB" altLang="en-US" sz="2000" dirty="0" smtClean="0"/>
              <a:t>-</a:t>
            </a:r>
            <a:r>
              <a:rPr lang="en-GB" altLang="en-US" sz="2000" dirty="0" err="1" smtClean="0"/>
              <a:t>sN</a:t>
            </a:r>
            <a:r>
              <a:rPr lang="en-GB" altLang="en-US" sz="2000" dirty="0" smtClean="0"/>
              <a:t>:  NULL scan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  <a:defRPr/>
            </a:pPr>
            <a:r>
              <a:rPr lang="en-GB" altLang="en-US" sz="2000" dirty="0" smtClean="0"/>
              <a:t>-</a:t>
            </a:r>
            <a:r>
              <a:rPr lang="en-GB" altLang="en-US" sz="2000" dirty="0" err="1" smtClean="0"/>
              <a:t>sP</a:t>
            </a:r>
            <a:r>
              <a:rPr lang="en-GB" altLang="en-US" sz="2000" dirty="0" smtClean="0"/>
              <a:t>:  Ping scan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  <a:defRPr/>
            </a:pPr>
            <a:r>
              <a:rPr lang="en-GB" altLang="en-US" sz="2000" dirty="0" smtClean="0"/>
              <a:t>-</a:t>
            </a:r>
            <a:r>
              <a:rPr lang="en-GB" altLang="en-US" sz="2000" dirty="0" err="1" smtClean="0"/>
              <a:t>sU</a:t>
            </a:r>
            <a:r>
              <a:rPr lang="en-GB" altLang="en-US" sz="2000" dirty="0" smtClean="0"/>
              <a:t>:  UDP scan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  <a:defRPr/>
            </a:pPr>
            <a:r>
              <a:rPr lang="en-GB" altLang="en-US" sz="2000" dirty="0" smtClean="0"/>
              <a:t>-</a:t>
            </a:r>
            <a:r>
              <a:rPr lang="en-GB" altLang="en-US" sz="2000" dirty="0" err="1" smtClean="0"/>
              <a:t>sO</a:t>
            </a:r>
            <a:r>
              <a:rPr lang="en-GB" altLang="en-US" sz="2000" dirty="0" smtClean="0"/>
              <a:t>: protocol scan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  <a:defRPr/>
            </a:pPr>
            <a:endParaRPr lang="en-GB" altLang="en-US" sz="2400" dirty="0" smtClean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  <a:defRPr/>
            </a:pPr>
            <a:r>
              <a:rPr lang="en-GB" altLang="en-US" sz="2400" dirty="0" smtClean="0"/>
              <a:t>A good </a:t>
            </a:r>
            <a:r>
              <a:rPr lang="en-GB" altLang="en-US" sz="2400" dirty="0"/>
              <a:t>online tutorial: </a:t>
            </a:r>
            <a:endParaRPr lang="en-GB" altLang="en-US" sz="2400" dirty="0" smtClean="0"/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  <a:defRPr/>
            </a:pPr>
            <a:r>
              <a:rPr lang="en-GB" altLang="en-US" sz="2000" dirty="0" smtClean="0"/>
              <a:t>https</a:t>
            </a:r>
            <a:r>
              <a:rPr lang="en-GB" altLang="en-US" sz="2000" dirty="0"/>
              <a:t>://hackertarget.com/nmap-cheatsheet-a-quick-reference-guide</a:t>
            </a:r>
            <a:r>
              <a:rPr lang="en-GB" altLang="en-US" sz="2000" dirty="0" smtClean="0"/>
              <a:t>/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  <a:defRPr/>
            </a:pPr>
            <a:endParaRPr lang="en-GB" altLang="en-US" sz="2400" dirty="0" smtClean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  <a:defRPr/>
            </a:pPr>
            <a:endParaRPr lang="en-GB" altLang="en-US" sz="2400" dirty="0" smtClean="0"/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67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Nmap Target Selection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428625" y="1295400"/>
            <a:ext cx="8201025" cy="4497388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dirty="0" smtClean="0"/>
              <a:t>Scan a single IP 	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altLang="en-US" sz="2400" dirty="0" err="1" smtClean="0"/>
              <a:t>nmap</a:t>
            </a:r>
            <a:r>
              <a:rPr lang="en-US" altLang="en-US" sz="2400" dirty="0" smtClean="0"/>
              <a:t> 192.168.1.1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dirty="0" smtClean="0"/>
              <a:t>Scan a host 	</a:t>
            </a:r>
          </a:p>
          <a:p>
            <a:pPr marL="731838" lvl="1" indent="-457200">
              <a:buFont typeface="Arial" panose="020B0604020202020204" pitchFamily="34" charset="0"/>
              <a:buChar char="•"/>
            </a:pPr>
            <a:r>
              <a:rPr lang="en-US" altLang="en-US" sz="2400" dirty="0" err="1"/>
              <a:t>n</a:t>
            </a:r>
            <a:r>
              <a:rPr lang="en-US" altLang="en-US" sz="2400" dirty="0" err="1" smtClean="0"/>
              <a:t>map</a:t>
            </a:r>
            <a:r>
              <a:rPr lang="en-US" altLang="en-US" sz="2400" dirty="0" smtClean="0"/>
              <a:t> www.testhostname.com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dirty="0" smtClean="0"/>
              <a:t>Scan a range of IPs 	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altLang="en-US" sz="2400" dirty="0" err="1" smtClean="0"/>
              <a:t>nmap</a:t>
            </a:r>
            <a:r>
              <a:rPr lang="en-US" altLang="en-US" sz="2400" dirty="0" smtClean="0"/>
              <a:t> 192.168.1.1-20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dirty="0" smtClean="0"/>
              <a:t>Scan a subnet 	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altLang="en-US" sz="2400" dirty="0" err="1" smtClean="0"/>
              <a:t>nmap</a:t>
            </a:r>
            <a:r>
              <a:rPr lang="en-US" altLang="en-US" sz="2400" dirty="0" smtClean="0"/>
              <a:t> 192.168.1.0/24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dirty="0" smtClean="0"/>
              <a:t>Scan targets from a text file 	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altLang="en-US" sz="2400" dirty="0" err="1" smtClean="0"/>
              <a:t>nmap</a:t>
            </a:r>
            <a:r>
              <a:rPr lang="en-US" altLang="en-US" sz="2400" dirty="0" smtClean="0"/>
              <a:t> -</a:t>
            </a:r>
            <a:r>
              <a:rPr lang="en-US" altLang="en-US" sz="2400" dirty="0" err="1" smtClean="0"/>
              <a:t>iL</a:t>
            </a:r>
            <a:r>
              <a:rPr lang="en-US" altLang="en-US" sz="2400" dirty="0" smtClean="0"/>
              <a:t> list-of-ips.txt       (one IP per line)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79615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Nmap Port Selection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dirty="0" smtClean="0"/>
              <a:t>Scan a single Port 	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altLang="en-US" dirty="0" err="1" smtClean="0"/>
              <a:t>nmap</a:t>
            </a:r>
            <a:r>
              <a:rPr lang="en-US" altLang="en-US" dirty="0" smtClean="0"/>
              <a:t> -p 22 192.168.1.1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dirty="0" smtClean="0"/>
              <a:t>Scan a range of ports 	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altLang="en-US" dirty="0" err="1" smtClean="0"/>
              <a:t>nmap</a:t>
            </a:r>
            <a:r>
              <a:rPr lang="en-US" altLang="en-US" dirty="0" smtClean="0"/>
              <a:t> -p 1-100 192.168.1.1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dirty="0" smtClean="0"/>
              <a:t>Scan 100 most common ports (Fast)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altLang="en-US" dirty="0" err="1" smtClean="0"/>
              <a:t>nmap</a:t>
            </a:r>
            <a:r>
              <a:rPr lang="en-US" altLang="en-US" dirty="0" smtClean="0"/>
              <a:t> -F 192.168.1.1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rgbClr val="C00000"/>
                </a:solidFill>
              </a:rPr>
              <a:t>Scan all 65535 ports 	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altLang="en-US" dirty="0" err="1" smtClean="0">
                <a:solidFill>
                  <a:srgbClr val="C00000"/>
                </a:solidFill>
              </a:rPr>
              <a:t>nmap</a:t>
            </a:r>
            <a:r>
              <a:rPr lang="en-US" altLang="en-US" dirty="0" smtClean="0">
                <a:solidFill>
                  <a:srgbClr val="C00000"/>
                </a:solidFill>
              </a:rPr>
              <a:t> -p- 192.168.1.1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rgbClr val="C00000"/>
                </a:solidFill>
              </a:rPr>
              <a:t>Be careful with this. Generate large amount of scanning traffic!</a:t>
            </a:r>
          </a:p>
        </p:txBody>
      </p:sp>
    </p:spTree>
    <p:extLst>
      <p:ext uri="{BB962C8B-B14F-4D97-AF65-F5344CB8AC3E}">
        <p14:creationId xmlns:p14="http://schemas.microsoft.com/office/powerpoint/2010/main" val="193514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Nmap Port Scan Types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dirty="0" smtClean="0"/>
              <a:t>Scan using TCP connect 	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altLang="en-US" dirty="0" err="1" smtClean="0"/>
              <a:t>nmap</a:t>
            </a:r>
            <a:r>
              <a:rPr lang="en-US" altLang="en-US" dirty="0" smtClean="0"/>
              <a:t> -</a:t>
            </a:r>
            <a:r>
              <a:rPr lang="en-US" altLang="en-US" dirty="0" err="1" smtClean="0"/>
              <a:t>sT</a:t>
            </a:r>
            <a:r>
              <a:rPr lang="en-US" altLang="en-US" dirty="0" smtClean="0"/>
              <a:t> 192.168.1.1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dirty="0" smtClean="0"/>
              <a:t>Scan using TCP SYN scan (default)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altLang="en-US" dirty="0" err="1" smtClean="0"/>
              <a:t>nmap</a:t>
            </a:r>
            <a:r>
              <a:rPr lang="en-US" altLang="en-US" dirty="0" smtClean="0"/>
              <a:t> -</a:t>
            </a:r>
            <a:r>
              <a:rPr lang="en-US" altLang="en-US" dirty="0" err="1" smtClean="0"/>
              <a:t>sS</a:t>
            </a:r>
            <a:r>
              <a:rPr lang="en-US" altLang="en-US" dirty="0" smtClean="0"/>
              <a:t> 192.168.1.1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dirty="0" smtClean="0"/>
              <a:t>Scan UDP ports 	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altLang="en-US" dirty="0" err="1" smtClean="0"/>
              <a:t>nmap</a:t>
            </a:r>
            <a:r>
              <a:rPr lang="en-US" altLang="en-US" dirty="0" smtClean="0"/>
              <a:t> -</a:t>
            </a:r>
            <a:r>
              <a:rPr lang="en-US" altLang="en-US" dirty="0" err="1" smtClean="0"/>
              <a:t>sU</a:t>
            </a:r>
            <a:r>
              <a:rPr lang="en-US" altLang="en-US" dirty="0" smtClean="0"/>
              <a:t> </a:t>
            </a:r>
            <a:r>
              <a:rPr lang="en-US" altLang="en-US" dirty="0" smtClean="0">
                <a:solidFill>
                  <a:srgbClr val="0070C0"/>
                </a:solidFill>
              </a:rPr>
              <a:t>-p 123,161,162 </a:t>
            </a:r>
            <a:r>
              <a:rPr lang="en-US" altLang="en-US" dirty="0" smtClean="0"/>
              <a:t>192.168.1.1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dirty="0" smtClean="0"/>
              <a:t>Scan selected ports - ignore discovery 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altLang="en-US" dirty="0" err="1" smtClean="0"/>
              <a:t>nmap</a:t>
            </a:r>
            <a:r>
              <a:rPr lang="en-US" altLang="en-US" dirty="0" smtClean="0"/>
              <a:t> -</a:t>
            </a:r>
            <a:r>
              <a:rPr lang="en-US" altLang="en-US" dirty="0" err="1" smtClean="0"/>
              <a:t>Pn</a:t>
            </a:r>
            <a:r>
              <a:rPr lang="en-US" altLang="en-US" dirty="0" smtClean="0"/>
              <a:t> -F 192.168.1.1</a:t>
            </a:r>
          </a:p>
        </p:txBody>
      </p:sp>
    </p:spTree>
    <p:extLst>
      <p:ext uri="{BB962C8B-B14F-4D97-AF65-F5344CB8AC3E}">
        <p14:creationId xmlns:p14="http://schemas.microsoft.com/office/powerpoint/2010/main" val="408233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447800"/>
            <a:ext cx="8172450" cy="4800600"/>
          </a:xfrm>
        </p:spPr>
        <p:txBody>
          <a:bodyPr/>
          <a:lstStyle/>
          <a:p>
            <a:pPr marL="457200" indent="-457200" eaLnBrk="1" hangingPunct="1">
              <a:spcBef>
                <a:spcPts val="7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altLang="en-US" sz="2800" dirty="0" smtClean="0">
                <a:solidFill>
                  <a:srgbClr val="0000CC"/>
                </a:solidFill>
              </a:rPr>
              <a:t>Content from the book:</a:t>
            </a:r>
            <a:endParaRPr lang="en-GB" altLang="en-US" sz="2800" dirty="0">
              <a:solidFill>
                <a:srgbClr val="0000CC"/>
              </a:solidFill>
            </a:endParaRPr>
          </a:p>
          <a:p>
            <a:pPr eaLnBrk="1" hangingPunct="1">
              <a:spcBef>
                <a:spcPts val="700"/>
              </a:spcBef>
              <a:buSzPct val="100000"/>
              <a:buFont typeface="Times New Roman" panose="02020603050405020304" pitchFamily="18" charset="0"/>
              <a:buNone/>
              <a:defRPr/>
            </a:pPr>
            <a:r>
              <a:rPr lang="en-GB" altLang="en-US" sz="2800" dirty="0">
                <a:solidFill>
                  <a:srgbClr val="0000CC"/>
                </a:solidFill>
              </a:rPr>
              <a:t>	</a:t>
            </a:r>
            <a:r>
              <a:rPr lang="en-GB" altLang="en-US" sz="2800" dirty="0" smtClean="0">
                <a:solidFill>
                  <a:srgbClr val="0000CC"/>
                </a:solidFill>
              </a:rPr>
              <a:t>“</a:t>
            </a:r>
            <a:r>
              <a:rPr lang="en-US" altLang="en-US" sz="2800" dirty="0" smtClean="0">
                <a:solidFill>
                  <a:srgbClr val="0000CC"/>
                </a:solidFill>
              </a:rPr>
              <a:t>The </a:t>
            </a:r>
            <a:r>
              <a:rPr lang="en-US" altLang="en-US" sz="2800" dirty="0">
                <a:solidFill>
                  <a:srgbClr val="0000CC"/>
                </a:solidFill>
              </a:rPr>
              <a:t>Basics of Hacking and Penetration Testing: Ethical Hacking and Penetration Testing Made </a:t>
            </a:r>
            <a:r>
              <a:rPr lang="en-US" altLang="en-US" sz="2800" dirty="0" smtClean="0">
                <a:solidFill>
                  <a:srgbClr val="0000CC"/>
                </a:solidFill>
              </a:rPr>
              <a:t>Easy”, </a:t>
            </a:r>
            <a:r>
              <a:rPr lang="en-US" altLang="en-US" sz="2800" dirty="0">
                <a:solidFill>
                  <a:srgbClr val="0000CC"/>
                </a:solidFill>
              </a:rPr>
              <a:t>Second Edition</a:t>
            </a:r>
            <a:endParaRPr lang="en-GB" altLang="en-US" sz="2800" dirty="0">
              <a:solidFill>
                <a:srgbClr val="0000CC"/>
              </a:solidFill>
            </a:endParaRPr>
          </a:p>
          <a:p>
            <a:endParaRPr lang="en-US" altLang="en-US" dirty="0" smtClean="0"/>
          </a:p>
        </p:txBody>
      </p:sp>
      <p:pic>
        <p:nvPicPr>
          <p:cNvPr id="1026" name="Picture 2" descr="https://images-na.ssl-images-amazon.com/images/I/51XLVHgA2fL._SX404_BO1,204,203,200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828" y="3047999"/>
            <a:ext cx="2741371" cy="3376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63657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848600" cy="12192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Tahoma" panose="020B0604030504040204" pitchFamily="34" charset="0"/>
              </a:rPr>
              <a:t>What NMAP Does Not Do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6429" y="1524000"/>
            <a:ext cx="8305800" cy="5029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dirty="0" smtClean="0">
                <a:latin typeface="Tahoma" panose="020B0604030504040204" pitchFamily="34" charset="0"/>
              </a:rPr>
              <a:t>	</a:t>
            </a:r>
            <a:r>
              <a:rPr lang="en-US" altLang="en-US" dirty="0" smtClean="0">
                <a:solidFill>
                  <a:schemeClr val="accent1"/>
                </a:solidFill>
                <a:latin typeface="Tahoma" panose="020B0604030504040204" pitchFamily="34" charset="0"/>
              </a:rPr>
              <a:t>NMAP does not determine what program is running at an open port! </a:t>
            </a:r>
            <a:r>
              <a:rPr lang="en-US" altLang="en-US" dirty="0" smtClean="0">
                <a:latin typeface="Tahoma" panose="020B0604030504040204" pitchFamily="34" charset="0"/>
              </a:rPr>
              <a:t> Whatever service NMAP reports—http, ftp, </a:t>
            </a:r>
            <a:r>
              <a:rPr lang="en-US" altLang="en-US" dirty="0" err="1" smtClean="0">
                <a:latin typeface="Tahoma" panose="020B0604030504040204" pitchFamily="34" charset="0"/>
              </a:rPr>
              <a:t>smtp</a:t>
            </a:r>
            <a:r>
              <a:rPr lang="en-US" altLang="en-US" dirty="0" smtClean="0">
                <a:latin typeface="Tahoma" panose="020B0604030504040204" pitchFamily="34" charset="0"/>
              </a:rPr>
              <a:t>, etc.—is an assumption based on standards.</a:t>
            </a:r>
          </a:p>
          <a:p>
            <a:pPr lvl="1" eaLnBrk="1" hangingPunct="1">
              <a:buFontTx/>
              <a:buNone/>
            </a:pPr>
            <a:r>
              <a:rPr lang="en-US" altLang="en-US" dirty="0" smtClean="0">
                <a:latin typeface="Tahoma" panose="020B0604030504040204" pitchFamily="34" charset="0"/>
              </a:rPr>
              <a:t>	</a:t>
            </a:r>
          </a:p>
          <a:p>
            <a:pPr lvl="1" eaLnBrk="1" hangingPunct="1">
              <a:buFontTx/>
              <a:buNone/>
            </a:pPr>
            <a:r>
              <a:rPr lang="en-US" altLang="en-US" dirty="0" smtClean="0">
                <a:solidFill>
                  <a:schemeClr val="tx2"/>
                </a:solidFill>
                <a:latin typeface="Tahoma" panose="020B0604030504040204" pitchFamily="34" charset="0"/>
              </a:rPr>
              <a:t>	Hacker trick: </a:t>
            </a:r>
            <a:r>
              <a:rPr lang="en-US" altLang="en-US" dirty="0" smtClean="0">
                <a:latin typeface="Tahoma" panose="020B0604030504040204" pitchFamily="34" charset="0"/>
              </a:rPr>
              <a:t> disguise a remote control access with the port number normally used by domain name service (53), web service (80), etc. especially if firewalls pass traffic on these ports. </a:t>
            </a:r>
          </a:p>
        </p:txBody>
      </p:sp>
    </p:spTree>
    <p:extLst>
      <p:ext uri="{BB962C8B-B14F-4D97-AF65-F5344CB8AC3E}">
        <p14:creationId xmlns:p14="http://schemas.microsoft.com/office/powerpoint/2010/main" val="40092191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Service and OS Detection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dirty="0" smtClean="0"/>
              <a:t>Detect OS and Services 	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altLang="en-US" dirty="0" err="1" smtClean="0"/>
              <a:t>nmap</a:t>
            </a:r>
            <a:r>
              <a:rPr lang="en-US" altLang="en-US" dirty="0" smtClean="0"/>
              <a:t> -A 192.168.1.1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rgbClr val="0070C0"/>
                </a:solidFill>
              </a:rPr>
              <a:t>Will setup connection successfully and get the first data packet from the server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dirty="0" smtClean="0"/>
              <a:t>Standard service detection 	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altLang="en-US" dirty="0" err="1" smtClean="0"/>
              <a:t>nmap</a:t>
            </a:r>
            <a:r>
              <a:rPr lang="en-US" altLang="en-US" dirty="0" smtClean="0"/>
              <a:t> -</a:t>
            </a:r>
            <a:r>
              <a:rPr lang="en-US" altLang="en-US" dirty="0" err="1" smtClean="0"/>
              <a:t>sV</a:t>
            </a:r>
            <a:r>
              <a:rPr lang="en-US" altLang="en-US" dirty="0" smtClean="0"/>
              <a:t> 192.168.1.1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dirty="0" smtClean="0"/>
              <a:t>More aggressive Service Detection	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altLang="en-US" dirty="0" err="1" smtClean="0"/>
              <a:t>nmap</a:t>
            </a:r>
            <a:r>
              <a:rPr lang="en-US" altLang="en-US" dirty="0" smtClean="0"/>
              <a:t> -</a:t>
            </a:r>
            <a:r>
              <a:rPr lang="en-US" altLang="en-US" dirty="0" err="1" smtClean="0"/>
              <a:t>sV</a:t>
            </a:r>
            <a:r>
              <a:rPr lang="en-US" altLang="en-US" dirty="0" smtClean="0"/>
              <a:t> --version-intensity 5 192.168.1.1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dirty="0" smtClean="0"/>
              <a:t>Lighter banner grabbing detection 	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altLang="en-US" dirty="0" err="1" smtClean="0"/>
              <a:t>nmap</a:t>
            </a:r>
            <a:r>
              <a:rPr lang="en-US" altLang="en-US" dirty="0" smtClean="0"/>
              <a:t> -</a:t>
            </a:r>
            <a:r>
              <a:rPr lang="en-US" altLang="en-US" dirty="0" err="1" smtClean="0"/>
              <a:t>sV</a:t>
            </a:r>
            <a:r>
              <a:rPr lang="en-US" altLang="en-US" dirty="0" smtClean="0"/>
              <a:t> --version-intensity 0 192.168.1.1</a:t>
            </a:r>
          </a:p>
        </p:txBody>
      </p:sp>
    </p:spTree>
    <p:extLst>
      <p:ext uri="{BB962C8B-B14F-4D97-AF65-F5344CB8AC3E}">
        <p14:creationId xmlns:p14="http://schemas.microsoft.com/office/powerpoint/2010/main" val="363104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Service and OS Detection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The more aggressive service detection is often helpful if there are services running on unusual ports.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The lighter version of the service will be much faster as it does not really attempt to detect the service by simply grabbing the banner of the open service.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24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Nmap Script Engine (NSE)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mtClean="0"/>
              <a:t>Nmap --script banner 192.168.0.101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altLang="en-US" smtClean="0"/>
              <a:t>Setup TCP connection, get the first response text from the target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mtClean="0"/>
              <a:t>Nmap --script vuln 192.168.0.101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altLang="en-US" smtClean="0"/>
              <a:t>Run a series of scripts looking for known vulnerabilities</a:t>
            </a:r>
          </a:p>
        </p:txBody>
      </p:sp>
    </p:spTree>
    <p:extLst>
      <p:ext uri="{BB962C8B-B14F-4D97-AF65-F5344CB8AC3E}">
        <p14:creationId xmlns:p14="http://schemas.microsoft.com/office/powerpoint/2010/main" val="97134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GUI-based Nmap:  Zenmap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mtClean="0"/>
              <a:t>Included in Kali Linux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mtClean="0"/>
              <a:t>Where?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altLang="en-US" smtClean="0"/>
              <a:t>Application menu  </a:t>
            </a:r>
            <a:r>
              <a:rPr lang="en-US" altLang="en-US" smtClean="0">
                <a:sym typeface="Wingdings" panose="05000000000000000000" pitchFamily="2" charset="2"/>
              </a:rPr>
              <a:t> “Information Gathering…”  Zenmap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mtClean="0">
                <a:sym typeface="Wingdings" panose="05000000000000000000" pitchFamily="2" charset="2"/>
              </a:rPr>
              <a:t>You can download Zenmap for Windows and Mac OS as well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altLang="en-US" smtClean="0"/>
              <a:t>https://nmap.org/zenmap/</a:t>
            </a:r>
          </a:p>
        </p:txBody>
      </p:sp>
    </p:spTree>
    <p:extLst>
      <p:ext uri="{BB962C8B-B14F-4D97-AF65-F5344CB8AC3E}">
        <p14:creationId xmlns:p14="http://schemas.microsoft.com/office/powerpoint/2010/main" val="236688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791450" cy="1143000"/>
          </a:xfrm>
        </p:spPr>
        <p:txBody>
          <a:bodyPr>
            <a:normAutofit fontScale="90000"/>
          </a:bodyPr>
          <a:lstStyle/>
          <a:p>
            <a:r>
              <a:rPr lang="en-US" altLang="en-US" sz="3600" dirty="0" smtClean="0"/>
              <a:t>Nessus: a GUI-based Power Network Scanner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US" altLang="en-US" sz="2400" b="1" dirty="0"/>
              <a:t>Nessus</a:t>
            </a:r>
            <a:r>
              <a:rPr lang="en-US" altLang="en-US" sz="2400" dirty="0"/>
              <a:t> is a proprietary </a:t>
            </a:r>
            <a:r>
              <a:rPr lang="en-US" altLang="en-US" sz="2400" dirty="0" smtClean="0"/>
              <a:t>vulnerability </a:t>
            </a:r>
            <a:r>
              <a:rPr lang="en-US" altLang="en-US" sz="2400" dirty="0"/>
              <a:t>scanner which is developed by Tenable Network Security. It is free of charge for personal use in a non-enterprise </a:t>
            </a:r>
            <a:r>
              <a:rPr lang="en-US" altLang="en-US" sz="2400" dirty="0" smtClean="0"/>
              <a:t>environment</a:t>
            </a:r>
            <a:r>
              <a:rPr lang="en-US" altLang="en-US" sz="2400" dirty="0"/>
              <a:t> </a:t>
            </a:r>
            <a:r>
              <a:rPr lang="en-US" altLang="en-US" sz="2400" dirty="0" smtClean="0"/>
              <a:t> ----wikipiedia.com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 dirty="0" smtClean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 dirty="0" smtClean="0"/>
              <a:t>Download home-only FREE version: </a:t>
            </a:r>
            <a:r>
              <a:rPr lang="en-GB" altLang="en-US" sz="2400" dirty="0" smtClean="0">
                <a:hlinkClick r:id="rId2"/>
              </a:rPr>
              <a:t>http://www.tenable.com/products/nessus/select-your-operating-system</a:t>
            </a:r>
            <a:endParaRPr lang="en-GB" altLang="en-US" sz="2400" dirty="0" smtClean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 dirty="0" smtClean="0"/>
              <a:t>Request a home-only registration key: </a:t>
            </a:r>
            <a:r>
              <a:rPr lang="en-GB" altLang="en-US" sz="2400" dirty="0" smtClean="0">
                <a:hlinkClick r:id="rId3"/>
              </a:rPr>
              <a:t>http://www.tenable.com/products/nessus-home</a:t>
            </a:r>
            <a:endParaRPr lang="en-GB" altLang="en-US" sz="2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 smtClean="0"/>
              <a:t>Tutorial on installing </a:t>
            </a:r>
            <a:r>
              <a:rPr lang="en-US" altLang="en-US" dirty="0" err="1" smtClean="0"/>
              <a:t>nessus</a:t>
            </a:r>
            <a:r>
              <a:rPr lang="en-US" altLang="en-US" dirty="0" smtClean="0"/>
              <a:t> on Kali Linux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 smtClean="0">
                <a:hlinkClick r:id="rId4"/>
              </a:rPr>
              <a:t>http://www.tenable.com/blog/installing-and-using-nessus-on-kali-linux</a:t>
            </a:r>
            <a:endParaRPr lang="en-US" altLang="en-US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84291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Install Nessus on Kali Linux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dirty="0" smtClean="0"/>
              <a:t>Download the free home version of </a:t>
            </a:r>
            <a:r>
              <a:rPr lang="en-US" altLang="en-US" sz="2800" dirty="0" err="1" smtClean="0"/>
              <a:t>nessus</a:t>
            </a:r>
            <a:r>
              <a:rPr lang="en-US" altLang="en-US" sz="2800" dirty="0" smtClean="0"/>
              <a:t> for Linux: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altLang="en-US" sz="2400" dirty="0" err="1" smtClean="0"/>
              <a:t>Debian</a:t>
            </a:r>
            <a:r>
              <a:rPr lang="en-US" altLang="en-US" sz="2400" dirty="0" smtClean="0"/>
              <a:t> 6 and 7 / Kali Linux 1 AMD64  (64bit VM)</a:t>
            </a:r>
          </a:p>
          <a:p>
            <a:pPr marL="1257300" lvl="2" indent="-457200">
              <a:buFont typeface="Arial" panose="020B0604020202020204" pitchFamily="34" charset="0"/>
              <a:buChar char="•"/>
            </a:pPr>
            <a:r>
              <a:rPr lang="en-US" altLang="en-US" sz="2000" dirty="0" smtClean="0"/>
              <a:t>File: Nessus-6.5.6-debian6_amd64.deb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altLang="en-US" sz="2400" dirty="0" err="1" smtClean="0"/>
              <a:t>Debian</a:t>
            </a:r>
            <a:r>
              <a:rPr lang="en-US" altLang="en-US" sz="2400" dirty="0" smtClean="0"/>
              <a:t> 6 and 7 / Kali Linux 1 i386 (32-bit VM)</a:t>
            </a:r>
          </a:p>
          <a:p>
            <a:pPr marL="1257300" lvl="2" indent="-457200">
              <a:buFont typeface="Arial" panose="020B0604020202020204" pitchFamily="34" charset="0"/>
              <a:buChar char="•"/>
            </a:pPr>
            <a:r>
              <a:rPr lang="en-US" altLang="en-US" sz="2000" dirty="0" smtClean="0"/>
              <a:t>File: Nessus-6.5.6-debian6_i386.deb</a:t>
            </a:r>
          </a:p>
        </p:txBody>
      </p:sp>
    </p:spTree>
    <p:extLst>
      <p:ext uri="{BB962C8B-B14F-4D97-AF65-F5344CB8AC3E}">
        <p14:creationId xmlns:p14="http://schemas.microsoft.com/office/powerpoint/2010/main" val="165770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Install Nessus on Kali Linux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2" indent="-4572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solidFill>
                  <a:srgbClr val="0070C0"/>
                </a:solidFill>
              </a:rPr>
              <a:t>#</a:t>
            </a:r>
            <a:r>
              <a:rPr lang="en-US" altLang="en-US" sz="2800" dirty="0" err="1" smtClean="0">
                <a:solidFill>
                  <a:srgbClr val="0070C0"/>
                </a:solidFill>
              </a:rPr>
              <a:t>dpkg</a:t>
            </a:r>
            <a:r>
              <a:rPr lang="en-US" altLang="en-US" sz="2800" dirty="0" smtClean="0">
                <a:solidFill>
                  <a:srgbClr val="0070C0"/>
                </a:solidFill>
              </a:rPr>
              <a:t> –</a:t>
            </a:r>
            <a:r>
              <a:rPr lang="en-US" altLang="en-US" sz="2800" dirty="0" err="1" smtClean="0">
                <a:solidFill>
                  <a:srgbClr val="0070C0"/>
                </a:solidFill>
              </a:rPr>
              <a:t>i</a:t>
            </a:r>
            <a:r>
              <a:rPr lang="en-US" altLang="en-US" sz="2800" dirty="0" smtClean="0">
                <a:solidFill>
                  <a:srgbClr val="0070C0"/>
                </a:solidFill>
              </a:rPr>
              <a:t> </a:t>
            </a:r>
            <a:r>
              <a:rPr lang="en-US" altLang="en-US" dirty="0" smtClean="0">
                <a:solidFill>
                  <a:srgbClr val="0070C0"/>
                </a:solidFill>
              </a:rPr>
              <a:t>Nessus-6.5.6-debian6_amd64.deb</a:t>
            </a:r>
          </a:p>
          <a:p>
            <a:pPr marL="668338" lvl="3" indent="-4572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altLang="en-US" dirty="0" smtClean="0"/>
              <a:t>For programs existed in </a:t>
            </a:r>
            <a:r>
              <a:rPr lang="en-US" altLang="en-US" dirty="0" err="1" smtClean="0"/>
              <a:t>Kali’s</a:t>
            </a:r>
            <a:r>
              <a:rPr lang="en-US" altLang="en-US" dirty="0" smtClean="0"/>
              <a:t> App store, use “apt-get install …” to install them</a:t>
            </a:r>
          </a:p>
          <a:p>
            <a:pPr marL="457200" lvl="2" indent="-4572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altLang="en-US" sz="2800" dirty="0" smtClean="0"/>
              <a:t>Enable </a:t>
            </a:r>
            <a:r>
              <a:rPr lang="en-US" altLang="en-US" sz="2800" dirty="0" err="1" smtClean="0"/>
              <a:t>nessus</a:t>
            </a:r>
            <a:r>
              <a:rPr lang="en-US" altLang="en-US" sz="2800" dirty="0" smtClean="0"/>
              <a:t> service first:  </a:t>
            </a:r>
          </a:p>
          <a:p>
            <a:pPr marL="914400" lvl="3" indent="-4572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solidFill>
                  <a:srgbClr val="0070C0"/>
                </a:solidFill>
              </a:rPr>
              <a:t>#/</a:t>
            </a:r>
            <a:r>
              <a:rPr lang="en-US" altLang="en-US" sz="2400" dirty="0" err="1" smtClean="0">
                <a:solidFill>
                  <a:srgbClr val="0070C0"/>
                </a:solidFill>
              </a:rPr>
              <a:t>etc</a:t>
            </a:r>
            <a:r>
              <a:rPr lang="en-US" altLang="en-US" sz="2400" dirty="0" smtClean="0">
                <a:solidFill>
                  <a:srgbClr val="0070C0"/>
                </a:solidFill>
              </a:rPr>
              <a:t>/</a:t>
            </a:r>
            <a:r>
              <a:rPr lang="en-US" altLang="en-US" sz="2400" dirty="0" err="1" smtClean="0">
                <a:solidFill>
                  <a:srgbClr val="0070C0"/>
                </a:solidFill>
              </a:rPr>
              <a:t>init.d</a:t>
            </a:r>
            <a:r>
              <a:rPr lang="en-US" altLang="en-US" sz="2400" dirty="0" smtClean="0">
                <a:solidFill>
                  <a:srgbClr val="0070C0"/>
                </a:solidFill>
              </a:rPr>
              <a:t>/</a:t>
            </a:r>
            <a:r>
              <a:rPr lang="en-US" altLang="en-US" sz="2400" dirty="0" err="1" smtClean="0">
                <a:solidFill>
                  <a:srgbClr val="0070C0"/>
                </a:solidFill>
              </a:rPr>
              <a:t>nessusd</a:t>
            </a:r>
            <a:r>
              <a:rPr lang="en-US" altLang="en-US" sz="2400" dirty="0" smtClean="0">
                <a:solidFill>
                  <a:srgbClr val="0070C0"/>
                </a:solidFill>
              </a:rPr>
              <a:t> start</a:t>
            </a:r>
          </a:p>
          <a:p>
            <a:pPr marL="914400" lvl="3" indent="-4572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Then the </a:t>
            </a:r>
            <a:r>
              <a:rPr lang="en-US" altLang="en-US" sz="2400" dirty="0" err="1" smtClean="0"/>
              <a:t>nessus</a:t>
            </a:r>
            <a:r>
              <a:rPr lang="en-US" altLang="en-US" sz="2400" dirty="0" smtClean="0"/>
              <a:t> demon will start to run</a:t>
            </a:r>
          </a:p>
          <a:p>
            <a:pPr marL="457200" lvl="2" indent="-4572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solidFill>
                  <a:srgbClr val="0070C0"/>
                </a:solidFill>
              </a:rPr>
              <a:t>Nessus relies on Web Browser for GUI and remote access</a:t>
            </a:r>
          </a:p>
          <a:p>
            <a:pPr marL="668338" lvl="3" indent="-4572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Local access:  https://localhost:8834/</a:t>
            </a:r>
          </a:p>
          <a:p>
            <a:pPr marL="668338" lvl="3" indent="-4572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Remote access: https://192.168.0.3:8834/ (if the machine running </a:t>
            </a:r>
            <a:r>
              <a:rPr lang="en-US" altLang="en-US" sz="2400" dirty="0" err="1" smtClean="0"/>
              <a:t>nessusd</a:t>
            </a:r>
            <a:r>
              <a:rPr lang="en-US" altLang="en-US" sz="2400" dirty="0" smtClean="0"/>
              <a:t> has IP of 192.168.0.3) 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6925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7150" y="457200"/>
            <a:ext cx="7499350" cy="1143000"/>
          </a:xfrm>
        </p:spPr>
        <p:txBody>
          <a:bodyPr>
            <a:normAutofit fontScale="90000"/>
          </a:bodyPr>
          <a:lstStyle/>
          <a:p>
            <a:r>
              <a:rPr lang="en-US" altLang="en-US" sz="4400" dirty="0">
                <a:solidFill>
                  <a:schemeClr val="tx1"/>
                </a:solidFill>
              </a:rPr>
              <a:t>Web </a:t>
            </a:r>
            <a:r>
              <a:rPr lang="en-US" altLang="en-US" sz="4400" dirty="0" smtClean="0">
                <a:solidFill>
                  <a:schemeClr val="tx1"/>
                </a:solidFill>
              </a:rPr>
              <a:t>Browser-based GUI </a:t>
            </a:r>
            <a:r>
              <a:rPr lang="en-US" altLang="en-US" sz="4400" dirty="0">
                <a:solidFill>
                  <a:schemeClr val="tx1"/>
                </a:solidFill>
              </a:rPr>
              <a:t>and </a:t>
            </a:r>
            <a:r>
              <a:rPr lang="en-US" altLang="en-US" sz="4400" dirty="0" smtClean="0">
                <a:solidFill>
                  <a:schemeClr val="tx1"/>
                </a:solidFill>
              </a:rPr>
              <a:t>Remote Access</a:t>
            </a:r>
            <a:r>
              <a:rPr lang="en-US" altLang="en-US" sz="4400" dirty="0">
                <a:solidFill>
                  <a:srgbClr val="0070C0"/>
                </a:solidFill>
              </a:rPr>
              <a:t/>
            </a:r>
            <a:br>
              <a:rPr lang="en-US" altLang="en-US" sz="4400" dirty="0">
                <a:solidFill>
                  <a:srgbClr val="0070C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447800"/>
            <a:ext cx="7715250" cy="4800600"/>
          </a:xfrm>
        </p:spPr>
        <p:txBody>
          <a:bodyPr/>
          <a:lstStyle/>
          <a:p>
            <a:r>
              <a:rPr lang="en-US" dirty="0" smtClean="0"/>
              <a:t>Many recent software use this way for implementation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Pros: 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A user can remote access and use the software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Remote user does not need any client-side software installation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Cons: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Rely on the graphic and interaction functions provided by Browsers, may not be beautiful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Could suffer the same Web-based attacks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72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Use of Nessus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2" indent="-4572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altLang="en-US" sz="2800" dirty="0" smtClean="0"/>
              <a:t>Why Nessus runs as a webserver (on port 8834)?</a:t>
            </a:r>
          </a:p>
          <a:p>
            <a:pPr marL="914400" lvl="3" indent="-4572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It enables other computers to do </a:t>
            </a:r>
            <a:r>
              <a:rPr lang="en-US" altLang="en-US" sz="2400" dirty="0" err="1" smtClean="0"/>
              <a:t>nessus</a:t>
            </a:r>
            <a:r>
              <a:rPr lang="en-US" altLang="en-US" sz="2400" dirty="0" smtClean="0"/>
              <a:t> scanning, too, by remote login to the Nessus server machine</a:t>
            </a:r>
          </a:p>
          <a:p>
            <a:pPr marL="457200" lvl="2" indent="-4572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altLang="en-US" sz="2800" dirty="0" smtClean="0"/>
              <a:t>You can install Nessus server on Linux, or Windows</a:t>
            </a:r>
          </a:p>
          <a:p>
            <a:pPr marL="457200" lvl="2" indent="-4572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altLang="en-US" sz="2800" dirty="0" smtClean="0"/>
              <a:t>Nice video tutorial on using Nessus:</a:t>
            </a:r>
          </a:p>
          <a:p>
            <a:pPr marL="914400" lvl="3" indent="-4572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hlinkClick r:id="rId2"/>
              </a:rPr>
              <a:t>https://www.youtube.com/watch?v=r_pDVhNoYr0</a:t>
            </a:r>
            <a:endParaRPr lang="en-US" altLang="en-US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8343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447800"/>
            <a:ext cx="8172450" cy="4800600"/>
          </a:xfrm>
        </p:spPr>
        <p:txBody>
          <a:bodyPr/>
          <a:lstStyle/>
          <a:p>
            <a:pPr marL="457200" indent="-457200" eaLnBrk="1" hangingPunct="1">
              <a:spcBef>
                <a:spcPts val="7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altLang="en-US" sz="2800" dirty="0" smtClean="0">
                <a:solidFill>
                  <a:srgbClr val="0000CC"/>
                </a:solidFill>
              </a:rPr>
              <a:t>Presentation slides:</a:t>
            </a:r>
            <a:endParaRPr lang="en-GB" altLang="en-US" sz="2800" dirty="0">
              <a:solidFill>
                <a:srgbClr val="0000CC"/>
              </a:solidFill>
            </a:endParaRPr>
          </a:p>
          <a:p>
            <a:pPr eaLnBrk="1" hangingPunct="1">
              <a:spcBef>
                <a:spcPts val="700"/>
              </a:spcBef>
              <a:buSzPct val="100000"/>
              <a:buFont typeface="Times New Roman" panose="02020603050405020304" pitchFamily="18" charset="0"/>
              <a:buNone/>
              <a:defRPr/>
            </a:pPr>
            <a:r>
              <a:rPr lang="en-GB" altLang="en-US" sz="2800" dirty="0">
                <a:solidFill>
                  <a:srgbClr val="0000CC"/>
                </a:solidFill>
              </a:rPr>
              <a:t>	</a:t>
            </a:r>
            <a:r>
              <a:rPr lang="en-GB" altLang="en-US" sz="2800" dirty="0" smtClean="0">
                <a:solidFill>
                  <a:srgbClr val="0000CC"/>
                </a:solidFill>
              </a:rPr>
              <a:t>“</a:t>
            </a:r>
            <a:r>
              <a:rPr lang="en-US" altLang="en-US" sz="2800" dirty="0">
                <a:solidFill>
                  <a:srgbClr val="0000CC"/>
                </a:solidFill>
              </a:rPr>
              <a:t>Using Nessus and </a:t>
            </a:r>
            <a:r>
              <a:rPr lang="en-US" altLang="en-US" sz="2800" dirty="0" err="1">
                <a:solidFill>
                  <a:srgbClr val="0000CC"/>
                </a:solidFill>
              </a:rPr>
              <a:t>Nmap</a:t>
            </a:r>
            <a:r>
              <a:rPr lang="en-US" altLang="en-US" sz="2800" dirty="0">
                <a:solidFill>
                  <a:srgbClr val="0000CC"/>
                </a:solidFill>
              </a:rPr>
              <a:t> to Audit Large </a:t>
            </a:r>
            <a:r>
              <a:rPr lang="en-US" altLang="en-US" sz="2800" dirty="0" smtClean="0">
                <a:solidFill>
                  <a:srgbClr val="0000CC"/>
                </a:solidFill>
              </a:rPr>
              <a:t>Networks”</a:t>
            </a:r>
          </a:p>
          <a:p>
            <a:pPr eaLnBrk="1" hangingPunct="1">
              <a:spcBef>
                <a:spcPts val="700"/>
              </a:spcBef>
              <a:buSzPct val="100000"/>
              <a:buFont typeface="Times New Roman" panose="02020603050405020304" pitchFamily="18" charset="0"/>
              <a:buNone/>
              <a:defRPr/>
            </a:pPr>
            <a:r>
              <a:rPr lang="en-US" altLang="en-US" sz="2800" dirty="0"/>
              <a:t>By Greg Johnson, Principal Security Analyst University of Missouri – </a:t>
            </a:r>
            <a:r>
              <a:rPr lang="en-US" altLang="en-US" sz="2800" dirty="0" smtClean="0"/>
              <a:t>Columbia</a:t>
            </a:r>
          </a:p>
          <a:p>
            <a:pPr lvl="1" eaLnBrk="1" hangingPunct="1">
              <a:spcBef>
                <a:spcPts val="700"/>
              </a:spcBef>
              <a:buSzPct val="100000"/>
              <a:defRPr/>
            </a:pPr>
            <a:r>
              <a:rPr lang="en-US" sz="2400" i="1" dirty="0">
                <a:hlinkClick r:id="rId2"/>
              </a:rPr>
              <a:t>https://</a:t>
            </a:r>
            <a:r>
              <a:rPr lang="en-US" sz="2400" i="1" dirty="0" smtClean="0">
                <a:hlinkClick r:id="rId2"/>
              </a:rPr>
              <a:t>www.cs.uaf.edu/2003/fall/cs493/refs/JohnsonAudit.ppt</a:t>
            </a:r>
            <a:endParaRPr lang="en-US" sz="2400" i="1" dirty="0" smtClean="0"/>
          </a:p>
          <a:p>
            <a:pPr lvl="1" eaLnBrk="1" hangingPunct="1">
              <a:spcBef>
                <a:spcPts val="700"/>
              </a:spcBef>
              <a:buSzPct val="100000"/>
              <a:defRPr/>
            </a:pPr>
            <a:endParaRPr lang="en-US" altLang="en-US" sz="2400" dirty="0"/>
          </a:p>
          <a:p>
            <a:pPr eaLnBrk="1" hangingPunct="1">
              <a:spcBef>
                <a:spcPts val="700"/>
              </a:spcBef>
              <a:buSzPct val="100000"/>
              <a:buFont typeface="Times New Roman" panose="02020603050405020304" pitchFamily="18" charset="0"/>
              <a:buNone/>
              <a:defRPr/>
            </a:pPr>
            <a:endParaRPr lang="en-GB" altLang="en-US" sz="2800" dirty="0">
              <a:solidFill>
                <a:srgbClr val="0000CC"/>
              </a:solidFill>
            </a:endParaRPr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2713044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of Nessus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7800"/>
            <a:ext cx="8096250" cy="4800600"/>
          </a:xfrm>
        </p:spPr>
        <p:txBody>
          <a:bodyPr/>
          <a:lstStyle/>
          <a:p>
            <a:r>
              <a:rPr lang="en-US" sz="2800" dirty="0" smtClean="0"/>
              <a:t>Assume the Nessus is installed in Kali VM</a:t>
            </a:r>
          </a:p>
          <a:p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/>
              <a:t>We run Nessus on the Win7 VM in the same LAN</a:t>
            </a:r>
          </a:p>
          <a:p>
            <a:pPr lvl="1"/>
            <a:r>
              <a:rPr lang="en-US" sz="2400" dirty="0" smtClean="0"/>
              <a:t>The warning is normal</a:t>
            </a:r>
          </a:p>
          <a:p>
            <a:pPr marL="403225" lvl="1" indent="0">
              <a:buNone/>
            </a:pPr>
            <a:r>
              <a:rPr lang="en-US" sz="2400" dirty="0" smtClean="0"/>
              <a:t>Due to the Nessus</a:t>
            </a:r>
          </a:p>
          <a:p>
            <a:pPr marL="403225" lvl="1" indent="0">
              <a:buNone/>
            </a:pPr>
            <a:r>
              <a:rPr lang="en-US" sz="2400" dirty="0" smtClean="0"/>
              <a:t>Server has no valid</a:t>
            </a:r>
          </a:p>
          <a:p>
            <a:pPr marL="403225" lvl="1" indent="0">
              <a:buNone/>
            </a:pPr>
            <a:r>
              <a:rPr lang="en-US" sz="2400" dirty="0" smtClean="0"/>
              <a:t>Digital certificate</a:t>
            </a:r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2057400"/>
            <a:ext cx="5781675" cy="8667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1826" y="3504467"/>
            <a:ext cx="4786312" cy="3155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2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of Nessus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447800"/>
            <a:ext cx="7791450" cy="4800600"/>
          </a:xfrm>
        </p:spPr>
        <p:txBody>
          <a:bodyPr/>
          <a:lstStyle/>
          <a:p>
            <a:r>
              <a:rPr lang="en-US" dirty="0" smtClean="0"/>
              <a:t>First run, set up an account as you choose the username and password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2743200"/>
            <a:ext cx="4772025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8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of Nessus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run, after account set up, you need to input your activation code: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2817202"/>
            <a:ext cx="4619625" cy="34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55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of Nessus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7800"/>
            <a:ext cx="8096250" cy="4800600"/>
          </a:xfrm>
        </p:spPr>
        <p:txBody>
          <a:bodyPr/>
          <a:lstStyle/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417638"/>
            <a:ext cx="5381625" cy="359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0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of Nessus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447800"/>
            <a:ext cx="7867650" cy="4800600"/>
          </a:xfrm>
        </p:spPr>
        <p:txBody>
          <a:bodyPr/>
          <a:lstStyle/>
          <a:p>
            <a:r>
              <a:rPr lang="en-US" dirty="0" smtClean="0"/>
              <a:t>The free version comes with a few predefined types of scans</a:t>
            </a:r>
          </a:p>
          <a:p>
            <a:pPr lvl="1"/>
            <a:r>
              <a:rPr lang="en-US" dirty="0" smtClean="0"/>
              <a:t>The gray entries are only available in commercial version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3378458"/>
            <a:ext cx="5610225" cy="3479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51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of Nessus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0019" y="1676400"/>
            <a:ext cx="8229600" cy="4800600"/>
          </a:xfrm>
        </p:spPr>
        <p:txBody>
          <a:bodyPr/>
          <a:lstStyle/>
          <a:p>
            <a:r>
              <a:rPr lang="en-US" sz="2800" dirty="0" smtClean="0"/>
              <a:t>Test of Basic Network Scan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You can test to scan your Kali VM, Win7 VM, </a:t>
            </a:r>
          </a:p>
          <a:p>
            <a:pPr lvl="1"/>
            <a:r>
              <a:rPr lang="en-US" dirty="0" smtClean="0"/>
              <a:t>The best target is the </a:t>
            </a:r>
            <a:r>
              <a:rPr lang="en-US" dirty="0" err="1" smtClean="0"/>
              <a:t>Metasploitable</a:t>
            </a:r>
            <a:r>
              <a:rPr lang="en-US" dirty="0" smtClean="0"/>
              <a:t> VM since it has many vulnerabilities that can be discovered by Nessus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62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4000">
                <a:solidFill>
                  <a:srgbClr val="0000CC"/>
                </a:solidFill>
                <a:latin typeface="AlBattar" charset="0"/>
              </a:rPr>
              <a:t>Metasploitable 2 Virtual Machine</a:t>
            </a:r>
          </a:p>
        </p:txBody>
      </p:sp>
      <p:sp>
        <p:nvSpPr>
          <p:cNvPr id="19459" name="Text Box 2"/>
          <p:cNvSpPr txBox="1">
            <a:spLocks noChangeArrowheads="1"/>
          </p:cNvSpPr>
          <p:nvPr/>
        </p:nvSpPr>
        <p:spPr bwMode="auto">
          <a:xfrm>
            <a:off x="212725" y="1417638"/>
            <a:ext cx="8458200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14325" indent="-31432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 marL="714375" indent="-25717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/>
              <a:t>Use nmap to see what services are running on this Linux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/>
              <a:t>Use Nessus installed on your Kali Linux to check any known vulnerabilities on this Linux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8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8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800"/>
          </a:p>
        </p:txBody>
      </p:sp>
    </p:spTree>
    <p:extLst>
      <p:ext uri="{BB962C8B-B14F-4D97-AF65-F5344CB8AC3E}">
        <p14:creationId xmlns:p14="http://schemas.microsoft.com/office/powerpoint/2010/main" val="32099689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848600" cy="12192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Tahoma" panose="020B0604030504040204" pitchFamily="34" charset="0"/>
              </a:rPr>
              <a:t>Is Scanning Dangerous?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305800" cy="5029200"/>
          </a:xfrm>
        </p:spPr>
        <p:txBody>
          <a:bodyPr/>
          <a:lstStyle/>
          <a:p>
            <a:pPr marL="533400" indent="-533400" eaLnBrk="1" hangingPunct="1">
              <a:buFontTx/>
              <a:buNone/>
            </a:pPr>
            <a:r>
              <a:rPr lang="en-US" altLang="en-US" dirty="0" smtClean="0">
                <a:latin typeface="Tahoma" panose="020B0604030504040204" pitchFamily="34" charset="0"/>
              </a:rPr>
              <a:t>	Both NMAP and NESSUS aim to never damage data.  </a:t>
            </a:r>
          </a:p>
          <a:p>
            <a:pPr marL="533400" indent="-533400" eaLnBrk="1" hangingPunct="1">
              <a:buFontTx/>
              <a:buNone/>
            </a:pPr>
            <a:r>
              <a:rPr lang="en-US" altLang="en-US" dirty="0" smtClean="0">
                <a:latin typeface="Tahoma" panose="020B0604030504040204" pitchFamily="34" charset="0"/>
              </a:rPr>
              <a:t>	</a:t>
            </a:r>
          </a:p>
          <a:p>
            <a:pPr marL="533400" indent="-533400" eaLnBrk="1" hangingPunct="1">
              <a:buFontTx/>
              <a:buNone/>
            </a:pPr>
            <a:r>
              <a:rPr lang="en-US" altLang="en-US" dirty="0" smtClean="0">
                <a:latin typeface="Tahoma" panose="020B0604030504040204" pitchFamily="34" charset="0"/>
              </a:rPr>
              <a:t>	In MU’s NMAP and NESSUS scanning of 13,000 connections in its network, no data has ever been lost through scanning.</a:t>
            </a:r>
          </a:p>
        </p:txBody>
      </p:sp>
    </p:spTree>
    <p:extLst>
      <p:ext uri="{BB962C8B-B14F-4D97-AF65-F5344CB8AC3E}">
        <p14:creationId xmlns:p14="http://schemas.microsoft.com/office/powerpoint/2010/main" val="64808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848600" cy="12192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Tahoma" panose="020B0604030504040204" pitchFamily="34" charset="0"/>
              </a:rPr>
              <a:t>Is Scanning Dangerous?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305800" cy="5029200"/>
          </a:xfrm>
        </p:spPr>
        <p:txBody>
          <a:bodyPr/>
          <a:lstStyle/>
          <a:p>
            <a:pPr marL="533400" indent="-533400" eaLnBrk="1" hangingPunct="1">
              <a:buFontTx/>
              <a:buNone/>
            </a:pPr>
            <a:r>
              <a:rPr lang="en-US" altLang="en-US" dirty="0" smtClean="0">
                <a:latin typeface="Tahoma" panose="020B0604030504040204" pitchFamily="34" charset="0"/>
              </a:rPr>
              <a:t>HOWEVER!</a:t>
            </a:r>
          </a:p>
          <a:p>
            <a:pPr marL="533400" indent="-533400" eaLnBrk="1" hangingPunct="1"/>
            <a:r>
              <a:rPr lang="en-US" altLang="en-US" dirty="0" smtClean="0">
                <a:latin typeface="Tahoma" panose="020B0604030504040204" pitchFamily="34" charset="0"/>
              </a:rPr>
              <a:t>NMAP and especially NESSUS can freeze scanning targets.  The network application may freeze.  The entire system may require restarting.  Some devices such as printers or routers may reset themselves—or not.</a:t>
            </a:r>
          </a:p>
        </p:txBody>
      </p:sp>
    </p:spTree>
    <p:extLst>
      <p:ext uri="{BB962C8B-B14F-4D97-AF65-F5344CB8AC3E}">
        <p14:creationId xmlns:p14="http://schemas.microsoft.com/office/powerpoint/2010/main" val="33976941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848600" cy="12192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Tahoma" panose="020B0604030504040204" pitchFamily="34" charset="0"/>
              </a:rPr>
              <a:t>Is Scanning Dangerous?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305800" cy="5029200"/>
          </a:xfrm>
        </p:spPr>
        <p:txBody>
          <a:bodyPr/>
          <a:lstStyle/>
          <a:p>
            <a:pPr marL="533400" indent="-533400" eaLnBrk="1" hangingPunct="1"/>
            <a:r>
              <a:rPr lang="en-US" altLang="en-US" dirty="0" smtClean="0">
                <a:latin typeface="Tahoma" panose="020B0604030504040204" pitchFamily="34" charset="0"/>
              </a:rPr>
              <a:t>In MU’s scanning, freezes are rare: about </a:t>
            </a:r>
            <a:r>
              <a:rPr lang="en-US" altLang="en-US" dirty="0" smtClean="0">
                <a:solidFill>
                  <a:schemeClr val="tx2"/>
                </a:solidFill>
                <a:latin typeface="Tahoma" panose="020B0604030504040204" pitchFamily="34" charset="0"/>
              </a:rPr>
              <a:t>one in six hundred </a:t>
            </a:r>
            <a:r>
              <a:rPr lang="en-US" altLang="en-US" dirty="0" smtClean="0">
                <a:latin typeface="Tahoma" panose="020B0604030504040204" pitchFamily="34" charset="0"/>
              </a:rPr>
              <a:t>general purpose systems for tests that are not explicitly dangerous.  </a:t>
            </a:r>
          </a:p>
          <a:p>
            <a:pPr marL="533400" indent="-533400" eaLnBrk="1" hangingPunct="1"/>
            <a:r>
              <a:rPr lang="en-US" altLang="en-US" dirty="0" smtClean="0">
                <a:latin typeface="Tahoma" panose="020B0604030504040204" pitchFamily="34" charset="0"/>
              </a:rPr>
              <a:t>NESSUS designates about 10% of its tests as dangerous, denial of service attacks such as oversize data  or flooding.  In tests of 200 diverse systems, around </a:t>
            </a:r>
            <a:r>
              <a:rPr lang="en-US" altLang="en-US" dirty="0" smtClean="0">
                <a:solidFill>
                  <a:schemeClr val="tx2"/>
                </a:solidFill>
                <a:latin typeface="Tahoma" panose="020B0604030504040204" pitchFamily="34" charset="0"/>
              </a:rPr>
              <a:t>one third</a:t>
            </a:r>
            <a:r>
              <a:rPr lang="en-US" altLang="en-US" dirty="0" smtClean="0">
                <a:latin typeface="Tahoma" panose="020B0604030504040204" pitchFamily="34" charset="0"/>
              </a:rPr>
              <a:t> eventually fell to a denial of service attack.</a:t>
            </a:r>
          </a:p>
        </p:txBody>
      </p:sp>
    </p:spTree>
    <p:extLst>
      <p:ext uri="{BB962C8B-B14F-4D97-AF65-F5344CB8AC3E}">
        <p14:creationId xmlns:p14="http://schemas.microsoft.com/office/powerpoint/2010/main" val="1731179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mtClean="0"/>
              <a:t>Checking Machine Online Status?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" y="1371600"/>
            <a:ext cx="8201025" cy="4497388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dirty="0" err="1" smtClean="0"/>
              <a:t>root@kali</a:t>
            </a:r>
            <a:r>
              <a:rPr lang="en-US" sz="2800" dirty="0" smtClean="0"/>
              <a:t>: ping </a:t>
            </a:r>
            <a:r>
              <a:rPr lang="en-US" sz="2800" dirty="0" err="1" smtClean="0"/>
              <a:t>IPaddress</a:t>
            </a: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solidFill>
                  <a:srgbClr val="C00000"/>
                </a:solidFill>
              </a:rPr>
              <a:t>Windows with firewall enabled blocks PING by default for not home network (subnet)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dirty="0" smtClean="0"/>
              <a:t>Enable PING response in Windows:</a:t>
            </a:r>
          </a:p>
          <a:p>
            <a:pPr marL="857250" lvl="1" indent="-457200">
              <a:buFont typeface="Arial" panose="020B0604020202020204" pitchFamily="34" charset="0"/>
              <a:buChar char="•"/>
              <a:defRPr/>
            </a:pPr>
            <a:r>
              <a:rPr lang="en-US" sz="2400" dirty="0" smtClean="0"/>
              <a:t>Search “firewall”, click “Windows Firewall” in control panel</a:t>
            </a:r>
          </a:p>
          <a:p>
            <a:pPr marL="857250" lvl="1" indent="-457200">
              <a:buFont typeface="Arial" panose="020B0604020202020204" pitchFamily="34" charset="0"/>
              <a:buChar char="•"/>
              <a:defRPr/>
            </a:pPr>
            <a:r>
              <a:rPr lang="en-US" sz="2400" dirty="0" smtClean="0"/>
              <a:t>Click “Advanced settings” on the left</a:t>
            </a:r>
          </a:p>
          <a:p>
            <a:pPr marL="857250" lvl="1" indent="-457200">
              <a:buFont typeface="Arial" panose="020B0604020202020204" pitchFamily="34" charset="0"/>
              <a:buChar char="•"/>
              <a:defRPr/>
            </a:pPr>
            <a:r>
              <a:rPr lang="en-US" sz="2400" dirty="0" smtClean="0"/>
              <a:t>From the left panel, click “Inbound Rules”</a:t>
            </a:r>
          </a:p>
          <a:p>
            <a:pPr marL="857250" lvl="1" indent="-457200">
              <a:buFont typeface="Arial" panose="020B0604020202020204" pitchFamily="34" charset="0"/>
              <a:buChar char="•"/>
              <a:defRPr/>
            </a:pPr>
            <a:r>
              <a:rPr lang="en-US" sz="2400" dirty="0" smtClean="0"/>
              <a:t>Find the rules titled “File and Printer Sharing (Echo Request - ICMPv4-In)”</a:t>
            </a:r>
          </a:p>
          <a:p>
            <a:pPr marL="857250" lvl="1" indent="-457200">
              <a:buFont typeface="Arial" panose="020B0604020202020204" pitchFamily="34" charset="0"/>
              <a:buChar char="•"/>
              <a:defRPr/>
            </a:pPr>
            <a:r>
              <a:rPr lang="en-US" sz="2400" dirty="0" smtClean="0"/>
              <a:t>Right-click each rule and choose “Enable Rule”. 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27143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848600" cy="12192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Tahoma" panose="020B0604030504040204" pitchFamily="34" charset="0"/>
              </a:rPr>
              <a:t>Is Scanning Dangerous?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305800" cy="5029200"/>
          </a:xfrm>
        </p:spPr>
        <p:txBody>
          <a:bodyPr/>
          <a:lstStyle/>
          <a:p>
            <a:pPr marL="533400" indent="-533400" eaLnBrk="1" hangingPunct="1">
              <a:buFontTx/>
              <a:buNone/>
            </a:pPr>
            <a:r>
              <a:rPr lang="en-US" altLang="en-US" dirty="0" smtClean="0">
                <a:latin typeface="Tahoma" panose="020B0604030504040204" pitchFamily="34" charset="0"/>
              </a:rPr>
              <a:t>	A full 65,535 TCP port scan and service check generates </a:t>
            </a:r>
          </a:p>
          <a:p>
            <a:pPr marL="914400" lvl="1" indent="-457200" eaLnBrk="1" hangingPunct="1"/>
            <a:r>
              <a:rPr lang="en-US" altLang="en-US" dirty="0" smtClean="0">
                <a:latin typeface="Tahoma" panose="020B0604030504040204" pitchFamily="34" charset="0"/>
              </a:rPr>
              <a:t>at least 5 MB of traffic to the target </a:t>
            </a:r>
          </a:p>
          <a:p>
            <a:pPr marL="914400" lvl="1" indent="-457200" eaLnBrk="1" hangingPunct="1"/>
            <a:r>
              <a:rPr lang="en-US" altLang="en-US" dirty="0" smtClean="0">
                <a:latin typeface="Tahoma" panose="020B0604030504040204" pitchFamily="34" charset="0"/>
              </a:rPr>
              <a:t>and at least 6 MB in reply.  </a:t>
            </a:r>
          </a:p>
          <a:p>
            <a:pPr marL="914400" lvl="1" indent="-457200" eaLnBrk="1" hangingPunct="1"/>
            <a:r>
              <a:rPr lang="en-US" altLang="en-US" dirty="0" smtClean="0">
                <a:latin typeface="Tahoma" panose="020B0604030504040204" pitchFamily="34" charset="0"/>
              </a:rPr>
              <a:t>Most of this traffic is small packets.</a:t>
            </a:r>
          </a:p>
          <a:p>
            <a:pPr marL="533400" indent="-533400" eaLnBrk="1" hangingPunct="1">
              <a:buFontTx/>
              <a:buNone/>
            </a:pPr>
            <a:r>
              <a:rPr lang="en-US" altLang="en-US" dirty="0" smtClean="0">
                <a:latin typeface="Tahoma" panose="020B0604030504040204" pitchFamily="34" charset="0"/>
              </a:rPr>
              <a:t>	</a:t>
            </a:r>
          </a:p>
          <a:p>
            <a:pPr marL="533400" indent="-533400" eaLnBrk="1" hangingPunct="1">
              <a:buFontTx/>
              <a:buNone/>
            </a:pPr>
            <a:r>
              <a:rPr lang="en-US" altLang="en-US" dirty="0" smtClean="0">
                <a:latin typeface="Tahoma" panose="020B0604030504040204" pitchFamily="34" charset="0"/>
              </a:rPr>
              <a:t>	Hence…</a:t>
            </a:r>
          </a:p>
        </p:txBody>
      </p:sp>
    </p:spTree>
    <p:extLst>
      <p:ext uri="{BB962C8B-B14F-4D97-AF65-F5344CB8AC3E}">
        <p14:creationId xmlns:p14="http://schemas.microsoft.com/office/powerpoint/2010/main" val="423315233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848600" cy="12192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Tahoma" panose="020B0604030504040204" pitchFamily="34" charset="0"/>
              </a:rPr>
              <a:t>Is Scanning Dangerous?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305800" cy="5029200"/>
          </a:xfrm>
        </p:spPr>
        <p:txBody>
          <a:bodyPr/>
          <a:lstStyle/>
          <a:p>
            <a:pPr marL="533400" indent="-533400" eaLnBrk="1" hangingPunct="1"/>
            <a:r>
              <a:rPr lang="en-US" altLang="en-US" dirty="0" smtClean="0">
                <a:latin typeface="Tahoma" panose="020B0604030504040204" pitchFamily="34" charset="0"/>
              </a:rPr>
              <a:t>Typical testing over a 10 or 100 Mbps connection will noticeably but not painfully slow target system performance for around 15 minutes.</a:t>
            </a:r>
          </a:p>
          <a:p>
            <a:pPr marL="533400" indent="-533400" eaLnBrk="1" hangingPunct="1"/>
            <a:r>
              <a:rPr lang="en-US" altLang="en-US" dirty="0" smtClean="0">
                <a:latin typeface="Tahoma" panose="020B0604030504040204" pitchFamily="34" charset="0"/>
              </a:rPr>
              <a:t>Scanning multiple targets through one network device can slow that subnet’s performance.</a:t>
            </a:r>
          </a:p>
          <a:p>
            <a:pPr marL="533400" indent="-533400" eaLnBrk="1" hangingPunct="1"/>
            <a:r>
              <a:rPr lang="en-US" altLang="en-US" dirty="0" smtClean="0">
                <a:latin typeface="Tahoma" panose="020B0604030504040204" pitchFamily="34" charset="0"/>
              </a:rPr>
              <a:t>NMAP and NESSUS offer options to scan slowly or aggressively, and to randomize target sequence.</a:t>
            </a:r>
          </a:p>
        </p:txBody>
      </p:sp>
    </p:spTree>
    <p:extLst>
      <p:ext uri="{BB962C8B-B14F-4D97-AF65-F5344CB8AC3E}">
        <p14:creationId xmlns:p14="http://schemas.microsoft.com/office/powerpoint/2010/main" val="61012742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848600" cy="12192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Tahoma" panose="020B0604030504040204" pitchFamily="34" charset="0"/>
              </a:rPr>
              <a:t>Safe Scans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305800" cy="5029200"/>
          </a:xfrm>
        </p:spPr>
        <p:txBody>
          <a:bodyPr/>
          <a:lstStyle/>
          <a:p>
            <a:pPr marL="533400" indent="-533400" eaLnBrk="1" hangingPunct="1"/>
            <a:r>
              <a:rPr lang="en-US" altLang="en-US" dirty="0" smtClean="0">
                <a:latin typeface="Tahoma" panose="020B0604030504040204" pitchFamily="34" charset="0"/>
              </a:rPr>
              <a:t>Hence, scan critical infrastructure systems with someone ready to restart systems.  Performance monitoring may yield insights.</a:t>
            </a:r>
          </a:p>
          <a:p>
            <a:pPr marL="533400" indent="-533400" eaLnBrk="1" hangingPunct="1"/>
            <a:r>
              <a:rPr lang="en-US" altLang="en-US" dirty="0" smtClean="0">
                <a:latin typeface="Tahoma" panose="020B0604030504040204" pitchFamily="34" charset="0"/>
              </a:rPr>
              <a:t>For extra safety, move NESSUS denial of service tests out of their normal directory.</a:t>
            </a:r>
          </a:p>
        </p:txBody>
      </p:sp>
    </p:spTree>
    <p:extLst>
      <p:ext uri="{BB962C8B-B14F-4D97-AF65-F5344CB8AC3E}">
        <p14:creationId xmlns:p14="http://schemas.microsoft.com/office/powerpoint/2010/main" val="2330403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Ping and Ping Sweep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dirty="0" smtClean="0"/>
              <a:t>Ping Sweep: series of pings sent to a range of IP addresses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altLang="en-US" dirty="0" smtClean="0">
                <a:solidFill>
                  <a:schemeClr val="tx1"/>
                </a:solidFill>
              </a:rPr>
              <a:t>Tool: </a:t>
            </a:r>
            <a:r>
              <a:rPr lang="pt-BR" altLang="en-US" dirty="0" smtClean="0">
                <a:solidFill>
                  <a:srgbClr val="C00000"/>
                </a:solidFill>
              </a:rPr>
              <a:t>fping</a:t>
            </a:r>
            <a:r>
              <a:rPr lang="pt-BR" altLang="en-US" dirty="0" smtClean="0">
                <a:solidFill>
                  <a:schemeClr val="tx1"/>
                </a:solidFill>
              </a:rPr>
              <a:t>  (preinstalled in Kali Linux)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altLang="en-US" dirty="0" smtClean="0">
                <a:solidFill>
                  <a:srgbClr val="C00000"/>
                </a:solidFill>
              </a:rPr>
              <a:t>fping -a -r 0 -g 192.168.0.1 192.168.0.254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pt-BR" altLang="en-US" dirty="0" smtClean="0"/>
              <a:t>-a: only show live 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pt-BR" altLang="en-US" dirty="0" smtClean="0"/>
              <a:t>-r 0:  retry ping number (0 means only 1 ping per IP)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pt-BR" altLang="en-US" dirty="0" smtClean="0"/>
              <a:t>-g: the IP range</a:t>
            </a:r>
          </a:p>
          <a:p>
            <a:pPr marL="582612" indent="-457200">
              <a:buFont typeface="Arial" panose="020B0604020202020204" pitchFamily="34" charset="0"/>
              <a:buChar char="•"/>
            </a:pPr>
            <a:r>
              <a:rPr lang="pt-BR" altLang="en-US" dirty="0" smtClean="0">
                <a:solidFill>
                  <a:srgbClr val="FF0000"/>
                </a:solidFill>
              </a:rPr>
              <a:t>Con: only can find computers that respond to ICMP echo request message</a:t>
            </a:r>
            <a:endParaRPr lang="en-US" altLang="en-US" dirty="0" smtClean="0">
              <a:solidFill>
                <a:srgbClr val="FF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456335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Port Scanning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72000" cy="4497388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dirty="0" smtClean="0"/>
              <a:t>Discover what services are running on a target computer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dirty="0" smtClean="0"/>
              <a:t>See the “common port number” </a:t>
            </a:r>
            <a:r>
              <a:rPr lang="en-US" altLang="en-US" dirty="0"/>
              <a:t>sheet: </a:t>
            </a:r>
            <a:r>
              <a:rPr lang="en-US" altLang="en-US" dirty="0">
                <a:hlinkClick r:id="rId2"/>
              </a:rPr>
              <a:t>http://</a:t>
            </a:r>
            <a:r>
              <a:rPr lang="en-US" altLang="en-US" dirty="0" smtClean="0">
                <a:hlinkClick r:id="rId2"/>
              </a:rPr>
              <a:t>packetlife.net/media/library/23/common_ports.pdf</a:t>
            </a:r>
            <a:endParaRPr lang="en-US" alt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en-US" dirty="0" smtClean="0"/>
          </a:p>
        </p:txBody>
      </p:sp>
      <p:pic>
        <p:nvPicPr>
          <p:cNvPr id="21508" name="Picture 7" descr="https://patentimages.storage.googleapis.com/WO2003069478A1/imgf000046_00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295400"/>
            <a:ext cx="4202113" cy="480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93340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505200" y="606742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fld id="{A803A947-A3ED-4048-837D-F174AA585C9E}" type="slidenum">
              <a:rPr lang="zh-CN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>
                <a:buClrTx/>
                <a:buSzTx/>
                <a:buFontTx/>
                <a:buNone/>
              </a:pPr>
              <a:t>7</a:t>
            </a:fld>
            <a:endParaRPr lang="en-US" altLang="zh-CN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>
          <a:xfrm>
            <a:off x="1189038" y="309563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altLang="zh-CN" sz="3600" dirty="0" smtClean="0">
                <a:ea typeface="SimSun" panose="02010600030101010101" pitchFamily="2" charset="-122"/>
              </a:rPr>
              <a:t>Pre-Knowledge: Network Layered Structure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5613" y="1376363"/>
            <a:ext cx="7448550" cy="747712"/>
          </a:xfrm>
        </p:spPr>
        <p:txBody>
          <a:bodyPr/>
          <a:lstStyle/>
          <a:p>
            <a:r>
              <a:rPr lang="en-US" altLang="zh-CN" sz="2800" smtClean="0">
                <a:ea typeface="SimSun" panose="02010600030101010101" pitchFamily="2" charset="-122"/>
              </a:rPr>
              <a:t>What is the Internet? </a:t>
            </a: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1031875" y="2838450"/>
            <a:ext cx="1858963" cy="4191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Tx/>
              <a:buSzTx/>
              <a:buFontTx/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Application</a:t>
            </a:r>
          </a:p>
        </p:txBody>
      </p:sp>
      <p:graphicFrame>
        <p:nvGraphicFramePr>
          <p:cNvPr id="37894" name="Object 6"/>
          <p:cNvGraphicFramePr>
            <a:graphicFrameLocks noGrp="1" noChangeAspect="1"/>
          </p:cNvGraphicFramePr>
          <p:nvPr>
            <p:ph sz="half" idx="2"/>
          </p:nvPr>
        </p:nvGraphicFramePr>
        <p:xfrm>
          <a:off x="1438275" y="1976438"/>
          <a:ext cx="720725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Clip" r:id="rId4" imgW="1307263" imgH="1084139" progId="MS_ClipArt_Gallery.2">
                  <p:embed/>
                </p:oleObj>
              </mc:Choice>
              <mc:Fallback>
                <p:oleObj name="Clip" r:id="rId4" imgW="1307263" imgH="1084139" progId="MS_ClipArt_Gallery.2">
                  <p:embed/>
                  <p:pic>
                    <p:nvPicPr>
                      <p:cNvPr id="3789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8275" y="1976438"/>
                        <a:ext cx="720725" cy="60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5" name="Object 12"/>
          <p:cNvGraphicFramePr>
            <a:graphicFrameLocks noChangeAspect="1"/>
          </p:cNvGraphicFramePr>
          <p:nvPr/>
        </p:nvGraphicFramePr>
        <p:xfrm>
          <a:off x="6105525" y="2003425"/>
          <a:ext cx="720725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Clip" r:id="rId6" imgW="1307263" imgH="1084139" progId="MS_ClipArt_Gallery.2">
                  <p:embed/>
                </p:oleObj>
              </mc:Choice>
              <mc:Fallback>
                <p:oleObj name="Clip" r:id="rId6" imgW="1307263" imgH="1084139" progId="MS_ClipArt_Gallery.2">
                  <p:embed/>
                  <p:pic>
                    <p:nvPicPr>
                      <p:cNvPr id="37895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5525" y="2003425"/>
                        <a:ext cx="720725" cy="60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6" name="Rectangle 13"/>
          <p:cNvSpPr>
            <a:spLocks noChangeArrowheads="1"/>
          </p:cNvSpPr>
          <p:nvPr/>
        </p:nvSpPr>
        <p:spPr bwMode="auto">
          <a:xfrm>
            <a:off x="5640388" y="2874963"/>
            <a:ext cx="1858962" cy="4191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Tx/>
              <a:buSzTx/>
              <a:buFontTx/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Application</a:t>
            </a:r>
          </a:p>
        </p:txBody>
      </p:sp>
      <p:sp>
        <p:nvSpPr>
          <p:cNvPr id="37897" name="Rectangle 14"/>
          <p:cNvSpPr>
            <a:spLocks noChangeArrowheads="1"/>
          </p:cNvSpPr>
          <p:nvPr/>
        </p:nvSpPr>
        <p:spPr bwMode="auto">
          <a:xfrm>
            <a:off x="1009650" y="4264025"/>
            <a:ext cx="1858963" cy="4191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Tx/>
              <a:buSzTx/>
              <a:buFontTx/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Network</a:t>
            </a:r>
          </a:p>
        </p:txBody>
      </p:sp>
      <p:sp>
        <p:nvSpPr>
          <p:cNvPr id="37898" name="Rectangle 15"/>
          <p:cNvSpPr>
            <a:spLocks noChangeArrowheads="1"/>
          </p:cNvSpPr>
          <p:nvPr/>
        </p:nvSpPr>
        <p:spPr bwMode="auto">
          <a:xfrm>
            <a:off x="5616575" y="4270375"/>
            <a:ext cx="1858963" cy="4191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Tx/>
              <a:buSzTx/>
              <a:buFontTx/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Network</a:t>
            </a:r>
          </a:p>
        </p:txBody>
      </p:sp>
      <p:sp>
        <p:nvSpPr>
          <p:cNvPr id="37899" name="Rectangle 16"/>
          <p:cNvSpPr>
            <a:spLocks noChangeArrowheads="1"/>
          </p:cNvSpPr>
          <p:nvPr/>
        </p:nvSpPr>
        <p:spPr bwMode="auto">
          <a:xfrm>
            <a:off x="996950" y="4930775"/>
            <a:ext cx="1858963" cy="4191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Tx/>
              <a:buSzTx/>
              <a:buFontTx/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Data Link</a:t>
            </a:r>
          </a:p>
        </p:txBody>
      </p:sp>
      <p:sp>
        <p:nvSpPr>
          <p:cNvPr id="37900" name="Rectangle 17"/>
          <p:cNvSpPr>
            <a:spLocks noChangeArrowheads="1"/>
          </p:cNvSpPr>
          <p:nvPr/>
        </p:nvSpPr>
        <p:spPr bwMode="auto">
          <a:xfrm>
            <a:off x="1028700" y="3535363"/>
            <a:ext cx="1858963" cy="4191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Tx/>
              <a:buSzTx/>
              <a:buFontTx/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Transport</a:t>
            </a:r>
          </a:p>
        </p:txBody>
      </p:sp>
      <p:sp>
        <p:nvSpPr>
          <p:cNvPr id="37901" name="Rectangle 18"/>
          <p:cNvSpPr>
            <a:spLocks noChangeArrowheads="1"/>
          </p:cNvSpPr>
          <p:nvPr/>
        </p:nvSpPr>
        <p:spPr bwMode="auto">
          <a:xfrm>
            <a:off x="5616575" y="3562350"/>
            <a:ext cx="1858963" cy="4191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Tx/>
              <a:buSzTx/>
              <a:buFontTx/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Transport</a:t>
            </a:r>
          </a:p>
        </p:txBody>
      </p:sp>
      <p:sp>
        <p:nvSpPr>
          <p:cNvPr id="37902" name="Rectangle 19"/>
          <p:cNvSpPr>
            <a:spLocks noChangeArrowheads="1"/>
          </p:cNvSpPr>
          <p:nvPr/>
        </p:nvSpPr>
        <p:spPr bwMode="auto">
          <a:xfrm>
            <a:off x="5605463" y="4956175"/>
            <a:ext cx="1858962" cy="4191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Tx/>
              <a:buSzTx/>
              <a:buFontTx/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Data Link</a:t>
            </a:r>
          </a:p>
        </p:txBody>
      </p:sp>
      <p:sp>
        <p:nvSpPr>
          <p:cNvPr id="37903" name="AutoShape 23"/>
          <p:cNvSpPr>
            <a:spLocks noChangeArrowheads="1"/>
          </p:cNvSpPr>
          <p:nvPr/>
        </p:nvSpPr>
        <p:spPr bwMode="auto">
          <a:xfrm>
            <a:off x="1674813" y="5426075"/>
            <a:ext cx="466725" cy="358775"/>
          </a:xfrm>
          <a:prstGeom prst="upDownArrow">
            <a:avLst>
              <a:gd name="adj1" fmla="val 50000"/>
              <a:gd name="adj2" fmla="val 20000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Tx/>
              <a:buSzTx/>
              <a:buFontTx/>
              <a:buNone/>
            </a:pP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904" name="AutoShape 24"/>
          <p:cNvSpPr>
            <a:spLocks noChangeArrowheads="1"/>
          </p:cNvSpPr>
          <p:nvPr/>
        </p:nvSpPr>
        <p:spPr bwMode="auto">
          <a:xfrm>
            <a:off x="6340475" y="5432425"/>
            <a:ext cx="466725" cy="358775"/>
          </a:xfrm>
          <a:prstGeom prst="upDownArrow">
            <a:avLst>
              <a:gd name="adj1" fmla="val 50000"/>
              <a:gd name="adj2" fmla="val 20000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Tx/>
              <a:buSzTx/>
              <a:buFontTx/>
              <a:buNone/>
            </a:pP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905" name="AutoShape 25"/>
          <p:cNvSpPr>
            <a:spLocks noChangeArrowheads="1"/>
          </p:cNvSpPr>
          <p:nvPr/>
        </p:nvSpPr>
        <p:spPr bwMode="auto">
          <a:xfrm>
            <a:off x="1895475" y="5648325"/>
            <a:ext cx="4814888" cy="271463"/>
          </a:xfrm>
          <a:prstGeom prst="leftRightArrow">
            <a:avLst>
              <a:gd name="adj1" fmla="val 65694"/>
              <a:gd name="adj2" fmla="val 147396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Tx/>
              <a:buSzTx/>
              <a:buFontTx/>
              <a:buNone/>
            </a:pP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906" name="Text Box 26"/>
          <p:cNvSpPr txBox="1">
            <a:spLocks noChangeArrowheads="1"/>
          </p:cNvSpPr>
          <p:nvPr/>
        </p:nvSpPr>
        <p:spPr bwMode="auto">
          <a:xfrm>
            <a:off x="3309938" y="5875338"/>
            <a:ext cx="1765300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Tx/>
              <a:buSzTx/>
              <a:buFontTx/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Physical link</a:t>
            </a:r>
          </a:p>
        </p:txBody>
      </p:sp>
      <p:sp>
        <p:nvSpPr>
          <p:cNvPr id="37907" name="AutoShape 27"/>
          <p:cNvSpPr>
            <a:spLocks noChangeArrowheads="1"/>
          </p:cNvSpPr>
          <p:nvPr/>
        </p:nvSpPr>
        <p:spPr bwMode="auto">
          <a:xfrm>
            <a:off x="1728788" y="4681538"/>
            <a:ext cx="301625" cy="242887"/>
          </a:xfrm>
          <a:prstGeom prst="upDownArrow">
            <a:avLst>
              <a:gd name="adj1" fmla="val 50000"/>
              <a:gd name="adj2" fmla="val 20000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Tx/>
              <a:buSzTx/>
              <a:buFontTx/>
              <a:buNone/>
            </a:pP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908" name="AutoShape 28"/>
          <p:cNvSpPr>
            <a:spLocks noChangeArrowheads="1"/>
          </p:cNvSpPr>
          <p:nvPr/>
        </p:nvSpPr>
        <p:spPr bwMode="auto">
          <a:xfrm>
            <a:off x="6394450" y="4706938"/>
            <a:ext cx="301625" cy="242887"/>
          </a:xfrm>
          <a:prstGeom prst="upDownArrow">
            <a:avLst>
              <a:gd name="adj1" fmla="val 50000"/>
              <a:gd name="adj2" fmla="val 20000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Tx/>
              <a:buSzTx/>
              <a:buFontTx/>
              <a:buNone/>
            </a:pP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909" name="AutoShape 29"/>
          <p:cNvSpPr>
            <a:spLocks noChangeArrowheads="1"/>
          </p:cNvSpPr>
          <p:nvPr/>
        </p:nvSpPr>
        <p:spPr bwMode="auto">
          <a:xfrm>
            <a:off x="1763713" y="3997325"/>
            <a:ext cx="301625" cy="242888"/>
          </a:xfrm>
          <a:prstGeom prst="upDownArrow">
            <a:avLst>
              <a:gd name="adj1" fmla="val 50000"/>
              <a:gd name="adj2" fmla="val 20000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Tx/>
              <a:buSzTx/>
              <a:buFontTx/>
              <a:buNone/>
            </a:pP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910" name="AutoShape 30"/>
          <p:cNvSpPr>
            <a:spLocks noChangeArrowheads="1"/>
          </p:cNvSpPr>
          <p:nvPr/>
        </p:nvSpPr>
        <p:spPr bwMode="auto">
          <a:xfrm>
            <a:off x="6396038" y="3997325"/>
            <a:ext cx="301625" cy="242888"/>
          </a:xfrm>
          <a:prstGeom prst="upDownArrow">
            <a:avLst>
              <a:gd name="adj1" fmla="val 50000"/>
              <a:gd name="adj2" fmla="val 20000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Tx/>
              <a:buSzTx/>
              <a:buFontTx/>
              <a:buNone/>
            </a:pP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911" name="AutoShape 31"/>
          <p:cNvSpPr>
            <a:spLocks noChangeArrowheads="1"/>
          </p:cNvSpPr>
          <p:nvPr/>
        </p:nvSpPr>
        <p:spPr bwMode="auto">
          <a:xfrm>
            <a:off x="1755775" y="3276600"/>
            <a:ext cx="301625" cy="242888"/>
          </a:xfrm>
          <a:prstGeom prst="upDownArrow">
            <a:avLst>
              <a:gd name="adj1" fmla="val 50000"/>
              <a:gd name="adj2" fmla="val 20000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Tx/>
              <a:buSzTx/>
              <a:buFontTx/>
              <a:buNone/>
            </a:pP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912" name="AutoShape 32"/>
          <p:cNvSpPr>
            <a:spLocks noChangeArrowheads="1"/>
          </p:cNvSpPr>
          <p:nvPr/>
        </p:nvSpPr>
        <p:spPr bwMode="auto">
          <a:xfrm>
            <a:off x="6394450" y="3297238"/>
            <a:ext cx="301625" cy="242887"/>
          </a:xfrm>
          <a:prstGeom prst="upDownArrow">
            <a:avLst>
              <a:gd name="adj1" fmla="val 50000"/>
              <a:gd name="adj2" fmla="val 20000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Tx/>
              <a:buSzTx/>
              <a:buFontTx/>
              <a:buNone/>
            </a:pP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913" name="AutoShape 33"/>
          <p:cNvSpPr>
            <a:spLocks noChangeArrowheads="1"/>
          </p:cNvSpPr>
          <p:nvPr/>
        </p:nvSpPr>
        <p:spPr bwMode="auto">
          <a:xfrm>
            <a:off x="1725613" y="2587625"/>
            <a:ext cx="301625" cy="242888"/>
          </a:xfrm>
          <a:prstGeom prst="upDownArrow">
            <a:avLst>
              <a:gd name="adj1" fmla="val 50000"/>
              <a:gd name="adj2" fmla="val 20000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Tx/>
              <a:buSzTx/>
              <a:buFontTx/>
              <a:buNone/>
            </a:pP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914" name="AutoShape 34"/>
          <p:cNvSpPr>
            <a:spLocks noChangeArrowheads="1"/>
          </p:cNvSpPr>
          <p:nvPr/>
        </p:nvSpPr>
        <p:spPr bwMode="auto">
          <a:xfrm>
            <a:off x="6375400" y="2605088"/>
            <a:ext cx="301625" cy="242887"/>
          </a:xfrm>
          <a:prstGeom prst="upDownArrow">
            <a:avLst>
              <a:gd name="adj1" fmla="val 50000"/>
              <a:gd name="adj2" fmla="val 20000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Tx/>
              <a:buSzTx/>
              <a:buFontTx/>
              <a:buNone/>
            </a:pP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915" name="Text Box 35"/>
          <p:cNvSpPr txBox="1">
            <a:spLocks noChangeArrowheads="1"/>
          </p:cNvSpPr>
          <p:nvPr/>
        </p:nvSpPr>
        <p:spPr bwMode="auto">
          <a:xfrm>
            <a:off x="3028950" y="2819400"/>
            <a:ext cx="264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Tx/>
              <a:buSzTx/>
              <a:buFontTx/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Web, Email, VOIP</a:t>
            </a:r>
          </a:p>
        </p:txBody>
      </p:sp>
      <p:sp>
        <p:nvSpPr>
          <p:cNvPr id="37916" name="Text Box 36"/>
          <p:cNvSpPr txBox="1">
            <a:spLocks noChangeArrowheads="1"/>
          </p:cNvSpPr>
          <p:nvPr/>
        </p:nvSpPr>
        <p:spPr bwMode="auto">
          <a:xfrm>
            <a:off x="3517900" y="3487738"/>
            <a:ext cx="15065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Tx/>
              <a:buSzTx/>
              <a:buFontTx/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TCP, UDP</a:t>
            </a:r>
          </a:p>
        </p:txBody>
      </p:sp>
      <p:sp>
        <p:nvSpPr>
          <p:cNvPr id="37917" name="Text Box 37"/>
          <p:cNvSpPr txBox="1">
            <a:spLocks noChangeArrowheads="1"/>
          </p:cNvSpPr>
          <p:nvPr/>
        </p:nvSpPr>
        <p:spPr bwMode="auto">
          <a:xfrm>
            <a:off x="4043363" y="4219575"/>
            <a:ext cx="4556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Tx/>
              <a:buSzTx/>
              <a:buFontTx/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IP</a:t>
            </a:r>
          </a:p>
        </p:txBody>
      </p:sp>
      <p:sp>
        <p:nvSpPr>
          <p:cNvPr id="37918" name="Text Box 38"/>
          <p:cNvSpPr txBox="1">
            <a:spLocks noChangeArrowheads="1"/>
          </p:cNvSpPr>
          <p:nvPr/>
        </p:nvSpPr>
        <p:spPr bwMode="auto">
          <a:xfrm>
            <a:off x="3108325" y="4891088"/>
            <a:ext cx="23542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Tx/>
              <a:buSzTx/>
              <a:buFontTx/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Ethernet, cellular </a:t>
            </a:r>
          </a:p>
        </p:txBody>
      </p:sp>
      <p:grpSp>
        <p:nvGrpSpPr>
          <p:cNvPr id="2" name="Group 42"/>
          <p:cNvGrpSpPr>
            <a:grpSpLocks/>
          </p:cNvGrpSpPr>
          <p:nvPr/>
        </p:nvGrpSpPr>
        <p:grpSpPr bwMode="auto">
          <a:xfrm>
            <a:off x="522288" y="3687763"/>
            <a:ext cx="7473950" cy="917575"/>
            <a:chOff x="329" y="2521"/>
            <a:chExt cx="4708" cy="578"/>
          </a:xfrm>
        </p:grpSpPr>
        <p:sp>
          <p:nvSpPr>
            <p:cNvPr id="37920" name="AutoShape 40"/>
            <p:cNvSpPr>
              <a:spLocks noChangeArrowheads="1"/>
            </p:cNvSpPr>
            <p:nvPr/>
          </p:nvSpPr>
          <p:spPr bwMode="auto">
            <a:xfrm>
              <a:off x="329" y="2523"/>
              <a:ext cx="257" cy="576"/>
            </a:xfrm>
            <a:prstGeom prst="moon">
              <a:avLst>
                <a:gd name="adj" fmla="val 29963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buClrTx/>
                <a:buSzTx/>
                <a:buFontTx/>
                <a:buNone/>
              </a:pPr>
              <a:endParaRPr lang="en-US" altLang="en-US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7921" name="AutoShape 41"/>
            <p:cNvSpPr>
              <a:spLocks noChangeArrowheads="1"/>
            </p:cNvSpPr>
            <p:nvPr/>
          </p:nvSpPr>
          <p:spPr bwMode="auto">
            <a:xfrm flipH="1">
              <a:off x="4780" y="2521"/>
              <a:ext cx="257" cy="576"/>
            </a:xfrm>
            <a:prstGeom prst="moon">
              <a:avLst>
                <a:gd name="adj" fmla="val 29963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buClrTx/>
                <a:buSzTx/>
                <a:buFontTx/>
                <a:buNone/>
              </a:pPr>
              <a:endParaRPr lang="en-US" altLang="en-US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3704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90500"/>
            <a:ext cx="7772400" cy="781050"/>
          </a:xfrm>
        </p:spPr>
        <p:txBody>
          <a:bodyPr/>
          <a:lstStyle/>
          <a:p>
            <a:r>
              <a:rPr lang="en-US" altLang="zh-CN" sz="3600" dirty="0" smtClean="0">
                <a:ea typeface="SimSun" panose="02010600030101010101" pitchFamily="2" charset="-122"/>
              </a:rPr>
              <a:t>Pre-Knowledge: TCP segment structure</a:t>
            </a:r>
            <a:endParaRPr lang="en-US" altLang="zh-CN" dirty="0" smtClean="0">
              <a:ea typeface="SimSun" panose="02010600030101010101" pitchFamily="2" charset="-122"/>
            </a:endParaRPr>
          </a:p>
        </p:txBody>
      </p:sp>
      <p:grpSp>
        <p:nvGrpSpPr>
          <p:cNvPr id="72707" name="Group 3"/>
          <p:cNvGrpSpPr>
            <a:grpSpLocks/>
          </p:cNvGrpSpPr>
          <p:nvPr/>
        </p:nvGrpSpPr>
        <p:grpSpPr bwMode="auto">
          <a:xfrm>
            <a:off x="2759075" y="1165225"/>
            <a:ext cx="4089400" cy="5268913"/>
            <a:chOff x="2818" y="698"/>
            <a:chExt cx="2576" cy="3319"/>
          </a:xfrm>
        </p:grpSpPr>
        <p:sp>
          <p:nvSpPr>
            <p:cNvPr id="72723" name="Rectangle 4"/>
            <p:cNvSpPr>
              <a:spLocks noChangeArrowheads="1"/>
            </p:cNvSpPr>
            <p:nvPr/>
          </p:nvSpPr>
          <p:spPr bwMode="auto">
            <a:xfrm>
              <a:off x="2905" y="917"/>
              <a:ext cx="2489" cy="303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buClrTx/>
                <a:buSzTx/>
                <a:buFontTx/>
                <a:buNone/>
              </a:pPr>
              <a:endParaRPr lang="en-US" altLang="en-US" sz="1600">
                <a:solidFill>
                  <a:schemeClr val="tx1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72724" name="Rectangle 5"/>
            <p:cNvSpPr>
              <a:spLocks noChangeArrowheads="1"/>
            </p:cNvSpPr>
            <p:nvPr/>
          </p:nvSpPr>
          <p:spPr bwMode="auto">
            <a:xfrm>
              <a:off x="2851" y="990"/>
              <a:ext cx="2489" cy="302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buClrTx/>
                <a:buSzTx/>
                <a:buFontTx/>
                <a:buNone/>
              </a:pPr>
              <a:endPara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sp>
          <p:nvSpPr>
            <p:cNvPr id="72725" name="Text Box 6"/>
            <p:cNvSpPr txBox="1">
              <a:spLocks noChangeArrowheads="1"/>
            </p:cNvSpPr>
            <p:nvPr/>
          </p:nvSpPr>
          <p:spPr bwMode="auto">
            <a:xfrm>
              <a:off x="2886" y="968"/>
              <a:ext cx="116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buClrTx/>
                <a:buSzTx/>
                <a:buFontTx/>
                <a:buNone/>
              </a:pPr>
              <a:r>
                <a:rPr lang="en-US" altLang="zh-CN" sz="2000">
                  <a:solidFill>
                    <a:schemeClr val="tx1"/>
                  </a:solidFill>
                  <a:latin typeface="Comic Sans MS" panose="030F0702030302020204" pitchFamily="66" charset="0"/>
                  <a:ea typeface="SimSun" panose="02010600030101010101" pitchFamily="2" charset="-122"/>
                </a:rPr>
                <a:t>source port #</a:t>
              </a:r>
              <a:endPara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sp>
          <p:nvSpPr>
            <p:cNvPr id="72726" name="Text Box 7"/>
            <p:cNvSpPr txBox="1">
              <a:spLocks noChangeArrowheads="1"/>
            </p:cNvSpPr>
            <p:nvPr/>
          </p:nvSpPr>
          <p:spPr bwMode="auto">
            <a:xfrm>
              <a:off x="4198" y="971"/>
              <a:ext cx="100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buClrTx/>
                <a:buSzTx/>
                <a:buFontTx/>
                <a:buNone/>
              </a:pPr>
              <a:r>
                <a:rPr lang="en-US" altLang="zh-CN" sz="2000">
                  <a:solidFill>
                    <a:schemeClr val="tx1"/>
                  </a:solidFill>
                  <a:latin typeface="Comic Sans MS" panose="030F0702030302020204" pitchFamily="66" charset="0"/>
                  <a:ea typeface="SimSun" panose="02010600030101010101" pitchFamily="2" charset="-122"/>
                </a:rPr>
                <a:t>dest port #</a:t>
              </a:r>
              <a:endParaRPr lang="en-US" altLang="zh-CN" sz="180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sp>
          <p:nvSpPr>
            <p:cNvPr id="72727" name="Line 8"/>
            <p:cNvSpPr>
              <a:spLocks noChangeShapeType="1"/>
            </p:cNvSpPr>
            <p:nvPr/>
          </p:nvSpPr>
          <p:spPr bwMode="auto">
            <a:xfrm>
              <a:off x="2853" y="1226"/>
              <a:ext cx="2486" cy="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28" name="Line 9"/>
            <p:cNvSpPr>
              <a:spLocks noChangeShapeType="1"/>
            </p:cNvSpPr>
            <p:nvPr/>
          </p:nvSpPr>
          <p:spPr bwMode="auto">
            <a:xfrm flipV="1">
              <a:off x="2849" y="1465"/>
              <a:ext cx="24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29" name="Line 10"/>
            <p:cNvSpPr>
              <a:spLocks noChangeShapeType="1"/>
            </p:cNvSpPr>
            <p:nvPr/>
          </p:nvSpPr>
          <p:spPr bwMode="auto">
            <a:xfrm flipV="1">
              <a:off x="4075" y="990"/>
              <a:ext cx="0" cy="24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30" name="Text Box 11"/>
            <p:cNvSpPr txBox="1">
              <a:spLocks noChangeArrowheads="1"/>
            </p:cNvSpPr>
            <p:nvPr/>
          </p:nvSpPr>
          <p:spPr bwMode="auto">
            <a:xfrm>
              <a:off x="3758" y="698"/>
              <a:ext cx="59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buClrTx/>
                <a:buSzTx/>
                <a:buFontTx/>
                <a:buNone/>
              </a:pPr>
              <a:r>
                <a:rPr lang="en-US" altLang="zh-CN" sz="1800">
                  <a:solidFill>
                    <a:schemeClr val="tx1"/>
                  </a:solidFill>
                  <a:latin typeface="Comic Sans MS" panose="030F0702030302020204" pitchFamily="66" charset="0"/>
                  <a:ea typeface="SimSun" panose="02010600030101010101" pitchFamily="2" charset="-122"/>
                </a:rPr>
                <a:t>32 bits</a:t>
              </a:r>
              <a:endPara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sp>
          <p:nvSpPr>
            <p:cNvPr id="72731" name="Line 12"/>
            <p:cNvSpPr>
              <a:spLocks noChangeShapeType="1"/>
            </p:cNvSpPr>
            <p:nvPr/>
          </p:nvSpPr>
          <p:spPr bwMode="auto">
            <a:xfrm>
              <a:off x="4417" y="811"/>
              <a:ext cx="899" cy="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32" name="Line 13"/>
            <p:cNvSpPr>
              <a:spLocks noChangeShapeType="1"/>
            </p:cNvSpPr>
            <p:nvPr/>
          </p:nvSpPr>
          <p:spPr bwMode="auto">
            <a:xfrm rot="10800000">
              <a:off x="2837" y="818"/>
              <a:ext cx="84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33" name="Text Box 14"/>
            <p:cNvSpPr txBox="1">
              <a:spLocks noChangeArrowheads="1"/>
            </p:cNvSpPr>
            <p:nvPr/>
          </p:nvSpPr>
          <p:spPr bwMode="auto">
            <a:xfrm>
              <a:off x="3475" y="2845"/>
              <a:ext cx="1341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buClrTx/>
                <a:buSzTx/>
                <a:buFontTx/>
                <a:buNone/>
              </a:pPr>
              <a:r>
                <a:rPr lang="en-US" altLang="zh-CN" sz="2000">
                  <a:solidFill>
                    <a:schemeClr val="tx1"/>
                  </a:solidFill>
                  <a:latin typeface="Comic Sans MS" panose="030F0702030302020204" pitchFamily="66" charset="0"/>
                  <a:ea typeface="SimSun" panose="02010600030101010101" pitchFamily="2" charset="-122"/>
                </a:rPr>
                <a:t>application</a:t>
              </a:r>
            </a:p>
            <a:p>
              <a:pPr algn="ctr">
                <a:buClrTx/>
                <a:buSzTx/>
                <a:buFontTx/>
                <a:buNone/>
              </a:pPr>
              <a:r>
                <a:rPr lang="en-US" altLang="zh-CN" sz="2000">
                  <a:solidFill>
                    <a:schemeClr val="tx1"/>
                  </a:solidFill>
                  <a:latin typeface="Comic Sans MS" panose="030F0702030302020204" pitchFamily="66" charset="0"/>
                  <a:ea typeface="SimSun" panose="02010600030101010101" pitchFamily="2" charset="-122"/>
                </a:rPr>
                <a:t>data </a:t>
              </a:r>
            </a:p>
            <a:p>
              <a:pPr algn="ctr">
                <a:buClrTx/>
                <a:buSzTx/>
                <a:buFontTx/>
                <a:buNone/>
              </a:pPr>
              <a:r>
                <a:rPr lang="en-US" altLang="zh-CN" sz="2000">
                  <a:solidFill>
                    <a:schemeClr val="tx1"/>
                  </a:solidFill>
                  <a:latin typeface="Comic Sans MS" panose="030F0702030302020204" pitchFamily="66" charset="0"/>
                  <a:ea typeface="SimSun" panose="02010600030101010101" pitchFamily="2" charset="-122"/>
                </a:rPr>
                <a:t>(variable length)</a:t>
              </a:r>
              <a:endPara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sp>
          <p:nvSpPr>
            <p:cNvPr id="72734" name="Text Box 15"/>
            <p:cNvSpPr txBox="1">
              <a:spLocks noChangeArrowheads="1"/>
            </p:cNvSpPr>
            <p:nvPr/>
          </p:nvSpPr>
          <p:spPr bwMode="auto">
            <a:xfrm>
              <a:off x="3250" y="1213"/>
              <a:ext cx="156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buClrTx/>
                <a:buSzTx/>
                <a:buFontTx/>
                <a:buNone/>
              </a:pPr>
              <a:r>
                <a:rPr lang="en-US" altLang="zh-CN" sz="2000">
                  <a:solidFill>
                    <a:schemeClr val="tx1"/>
                  </a:solidFill>
                  <a:latin typeface="Comic Sans MS" panose="030F0702030302020204" pitchFamily="66" charset="0"/>
                  <a:ea typeface="SimSun" panose="02010600030101010101" pitchFamily="2" charset="-122"/>
                </a:rPr>
                <a:t>sequence number</a:t>
              </a:r>
              <a:endPara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sp>
          <p:nvSpPr>
            <p:cNvPr id="72735" name="Line 16"/>
            <p:cNvSpPr>
              <a:spLocks noChangeShapeType="1"/>
            </p:cNvSpPr>
            <p:nvPr/>
          </p:nvSpPr>
          <p:spPr bwMode="auto">
            <a:xfrm flipV="1">
              <a:off x="2855" y="1705"/>
              <a:ext cx="24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36" name="Text Box 17"/>
            <p:cNvSpPr txBox="1">
              <a:spLocks noChangeArrowheads="1"/>
            </p:cNvSpPr>
            <p:nvPr/>
          </p:nvSpPr>
          <p:spPr bwMode="auto">
            <a:xfrm>
              <a:off x="2998" y="1465"/>
              <a:ext cx="214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buClrTx/>
                <a:buSzTx/>
                <a:buFontTx/>
                <a:buNone/>
              </a:pPr>
              <a:r>
                <a:rPr lang="en-US" altLang="zh-CN" sz="2000">
                  <a:solidFill>
                    <a:schemeClr val="tx1"/>
                  </a:solidFill>
                  <a:latin typeface="Comic Sans MS" panose="030F0702030302020204" pitchFamily="66" charset="0"/>
                  <a:ea typeface="SimSun" panose="02010600030101010101" pitchFamily="2" charset="-122"/>
                </a:rPr>
                <a:t>acknowledgement number</a:t>
              </a:r>
              <a:endParaRPr lang="en-US" altLang="zh-CN" sz="200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sp>
          <p:nvSpPr>
            <p:cNvPr id="72737" name="Line 18"/>
            <p:cNvSpPr>
              <a:spLocks noChangeShapeType="1"/>
            </p:cNvSpPr>
            <p:nvPr/>
          </p:nvSpPr>
          <p:spPr bwMode="auto">
            <a:xfrm flipV="1">
              <a:off x="2852" y="1954"/>
              <a:ext cx="24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38" name="Line 19"/>
            <p:cNvSpPr>
              <a:spLocks noChangeShapeType="1"/>
            </p:cNvSpPr>
            <p:nvPr/>
          </p:nvSpPr>
          <p:spPr bwMode="auto">
            <a:xfrm flipV="1">
              <a:off x="2849" y="2200"/>
              <a:ext cx="24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39" name="Line 20"/>
            <p:cNvSpPr>
              <a:spLocks noChangeShapeType="1"/>
            </p:cNvSpPr>
            <p:nvPr/>
          </p:nvSpPr>
          <p:spPr bwMode="auto">
            <a:xfrm flipV="1">
              <a:off x="2849" y="2554"/>
              <a:ext cx="24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40" name="Line 21"/>
            <p:cNvSpPr>
              <a:spLocks noChangeShapeType="1"/>
            </p:cNvSpPr>
            <p:nvPr/>
          </p:nvSpPr>
          <p:spPr bwMode="auto">
            <a:xfrm flipH="1" flipV="1">
              <a:off x="4084" y="1707"/>
              <a:ext cx="3" cy="49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41" name="Text Box 22"/>
            <p:cNvSpPr txBox="1">
              <a:spLocks noChangeArrowheads="1"/>
            </p:cNvSpPr>
            <p:nvPr/>
          </p:nvSpPr>
          <p:spPr bwMode="auto">
            <a:xfrm>
              <a:off x="4126" y="1712"/>
              <a:ext cx="114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buClrTx/>
                <a:buSzTx/>
                <a:buFontTx/>
                <a:buNone/>
              </a:pPr>
              <a:r>
                <a:rPr lang="en-US" altLang="zh-CN" sz="1800">
                  <a:solidFill>
                    <a:schemeClr val="tx1"/>
                  </a:solidFill>
                  <a:latin typeface="Comic Sans MS" panose="030F0702030302020204" pitchFamily="66" charset="0"/>
                  <a:ea typeface="SimSun" panose="02010600030101010101" pitchFamily="2" charset="-122"/>
                </a:rPr>
                <a:t>Receive window</a:t>
              </a:r>
              <a:endParaRPr lang="en-US" altLang="zh-CN" sz="180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sp>
          <p:nvSpPr>
            <p:cNvPr id="72742" name="Text Box 23"/>
            <p:cNvSpPr txBox="1">
              <a:spLocks noChangeArrowheads="1"/>
            </p:cNvSpPr>
            <p:nvPr/>
          </p:nvSpPr>
          <p:spPr bwMode="auto">
            <a:xfrm>
              <a:off x="4177" y="1961"/>
              <a:ext cx="112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buClrTx/>
                <a:buSzTx/>
                <a:buFontTx/>
                <a:buNone/>
              </a:pPr>
              <a:r>
                <a:rPr lang="en-US" altLang="zh-CN" sz="1800">
                  <a:solidFill>
                    <a:schemeClr val="tx1"/>
                  </a:solidFill>
                  <a:latin typeface="Comic Sans MS" panose="030F0702030302020204" pitchFamily="66" charset="0"/>
                  <a:ea typeface="SimSun" panose="02010600030101010101" pitchFamily="2" charset="-122"/>
                </a:rPr>
                <a:t>Urg data pnter</a:t>
              </a:r>
              <a:endParaRPr lang="en-US" altLang="zh-CN" sz="180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sp>
          <p:nvSpPr>
            <p:cNvPr id="72743" name="Text Box 24"/>
            <p:cNvSpPr txBox="1">
              <a:spLocks noChangeArrowheads="1"/>
            </p:cNvSpPr>
            <p:nvPr/>
          </p:nvSpPr>
          <p:spPr bwMode="auto">
            <a:xfrm>
              <a:off x="3084" y="1949"/>
              <a:ext cx="76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buClrTx/>
                <a:buSzTx/>
                <a:buFontTx/>
                <a:buNone/>
              </a:pPr>
              <a:r>
                <a:rPr lang="en-US" altLang="zh-CN" sz="1800">
                  <a:solidFill>
                    <a:schemeClr val="tx1"/>
                  </a:solidFill>
                  <a:latin typeface="Comic Sans MS" panose="030F0702030302020204" pitchFamily="66" charset="0"/>
                  <a:ea typeface="SimSun" panose="02010600030101010101" pitchFamily="2" charset="-122"/>
                </a:rPr>
                <a:t>checksum</a:t>
              </a:r>
              <a:endParaRPr lang="en-US" altLang="zh-CN" sz="180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sp>
          <p:nvSpPr>
            <p:cNvPr id="72744" name="Text Box 25"/>
            <p:cNvSpPr txBox="1">
              <a:spLocks noChangeArrowheads="1"/>
            </p:cNvSpPr>
            <p:nvPr/>
          </p:nvSpPr>
          <p:spPr bwMode="auto">
            <a:xfrm>
              <a:off x="3935" y="1730"/>
              <a:ext cx="19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buClrTx/>
                <a:buSzTx/>
                <a:buFontTx/>
                <a:buNone/>
              </a:pPr>
              <a:r>
                <a:rPr lang="en-US" altLang="zh-CN" sz="1600">
                  <a:solidFill>
                    <a:schemeClr val="tx1"/>
                  </a:solidFill>
                  <a:latin typeface="Comic Sans MS" panose="030F0702030302020204" pitchFamily="66" charset="0"/>
                  <a:ea typeface="SimSun" panose="02010600030101010101" pitchFamily="2" charset="-122"/>
                </a:rPr>
                <a:t>F</a:t>
              </a:r>
              <a:endPara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sp>
          <p:nvSpPr>
            <p:cNvPr id="72745" name="Line 26"/>
            <p:cNvSpPr>
              <a:spLocks noChangeShapeType="1"/>
            </p:cNvSpPr>
            <p:nvPr/>
          </p:nvSpPr>
          <p:spPr bwMode="auto">
            <a:xfrm flipV="1">
              <a:off x="3985" y="1701"/>
              <a:ext cx="0" cy="24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46" name="Line 27"/>
            <p:cNvSpPr>
              <a:spLocks noChangeShapeType="1"/>
            </p:cNvSpPr>
            <p:nvPr/>
          </p:nvSpPr>
          <p:spPr bwMode="auto">
            <a:xfrm flipV="1">
              <a:off x="3883" y="1704"/>
              <a:ext cx="0" cy="24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47" name="Line 28"/>
            <p:cNvSpPr>
              <a:spLocks noChangeShapeType="1"/>
            </p:cNvSpPr>
            <p:nvPr/>
          </p:nvSpPr>
          <p:spPr bwMode="auto">
            <a:xfrm flipV="1">
              <a:off x="3778" y="1704"/>
              <a:ext cx="0" cy="24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48" name="Line 29"/>
            <p:cNvSpPr>
              <a:spLocks noChangeShapeType="1"/>
            </p:cNvSpPr>
            <p:nvPr/>
          </p:nvSpPr>
          <p:spPr bwMode="auto">
            <a:xfrm flipV="1">
              <a:off x="3676" y="1707"/>
              <a:ext cx="0" cy="24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49" name="Line 30"/>
            <p:cNvSpPr>
              <a:spLocks noChangeShapeType="1"/>
            </p:cNvSpPr>
            <p:nvPr/>
          </p:nvSpPr>
          <p:spPr bwMode="auto">
            <a:xfrm flipV="1">
              <a:off x="3577" y="1704"/>
              <a:ext cx="0" cy="24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50" name="Line 31"/>
            <p:cNvSpPr>
              <a:spLocks noChangeShapeType="1"/>
            </p:cNvSpPr>
            <p:nvPr/>
          </p:nvSpPr>
          <p:spPr bwMode="auto">
            <a:xfrm flipV="1">
              <a:off x="3469" y="1710"/>
              <a:ext cx="0" cy="24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51" name="Text Box 32"/>
            <p:cNvSpPr txBox="1">
              <a:spLocks noChangeArrowheads="1"/>
            </p:cNvSpPr>
            <p:nvPr/>
          </p:nvSpPr>
          <p:spPr bwMode="auto">
            <a:xfrm>
              <a:off x="3828" y="1727"/>
              <a:ext cx="20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buClrTx/>
                <a:buSzTx/>
                <a:buFontTx/>
                <a:buNone/>
              </a:pPr>
              <a:r>
                <a:rPr lang="en-US" altLang="zh-CN" sz="1600">
                  <a:solidFill>
                    <a:schemeClr val="tx1"/>
                  </a:solidFill>
                  <a:latin typeface="Comic Sans MS" panose="030F0702030302020204" pitchFamily="66" charset="0"/>
                  <a:ea typeface="SimSun" panose="02010600030101010101" pitchFamily="2" charset="-122"/>
                </a:rPr>
                <a:t>S</a:t>
              </a:r>
              <a:endPara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sp>
          <p:nvSpPr>
            <p:cNvPr id="72752" name="Text Box 33"/>
            <p:cNvSpPr txBox="1">
              <a:spLocks noChangeArrowheads="1"/>
            </p:cNvSpPr>
            <p:nvPr/>
          </p:nvSpPr>
          <p:spPr bwMode="auto">
            <a:xfrm>
              <a:off x="3727" y="1727"/>
              <a:ext cx="19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buClrTx/>
                <a:buSzTx/>
                <a:buFontTx/>
                <a:buNone/>
              </a:pPr>
              <a:r>
                <a:rPr lang="en-US" altLang="zh-CN" sz="1600">
                  <a:solidFill>
                    <a:schemeClr val="tx1"/>
                  </a:solidFill>
                  <a:latin typeface="Comic Sans MS" panose="030F0702030302020204" pitchFamily="66" charset="0"/>
                  <a:ea typeface="SimSun" panose="02010600030101010101" pitchFamily="2" charset="-122"/>
                </a:rPr>
                <a:t>R</a:t>
              </a:r>
              <a:endPara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sp>
          <p:nvSpPr>
            <p:cNvPr id="72753" name="Text Box 34"/>
            <p:cNvSpPr txBox="1">
              <a:spLocks noChangeArrowheads="1"/>
            </p:cNvSpPr>
            <p:nvPr/>
          </p:nvSpPr>
          <p:spPr bwMode="auto">
            <a:xfrm>
              <a:off x="3628" y="1724"/>
              <a:ext cx="18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buClrTx/>
                <a:buSzTx/>
                <a:buFontTx/>
                <a:buNone/>
              </a:pPr>
              <a:r>
                <a:rPr lang="en-US" altLang="zh-CN" sz="1600">
                  <a:solidFill>
                    <a:schemeClr val="tx1"/>
                  </a:solidFill>
                  <a:latin typeface="Comic Sans MS" panose="030F0702030302020204" pitchFamily="66" charset="0"/>
                  <a:ea typeface="SimSun" panose="02010600030101010101" pitchFamily="2" charset="-122"/>
                </a:rPr>
                <a:t>P</a:t>
              </a:r>
              <a:endPara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sp>
          <p:nvSpPr>
            <p:cNvPr id="72754" name="Text Box 35"/>
            <p:cNvSpPr txBox="1">
              <a:spLocks noChangeArrowheads="1"/>
            </p:cNvSpPr>
            <p:nvPr/>
          </p:nvSpPr>
          <p:spPr bwMode="auto">
            <a:xfrm>
              <a:off x="3519" y="1724"/>
              <a:ext cx="21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buClrTx/>
                <a:buSzTx/>
                <a:buFontTx/>
                <a:buNone/>
              </a:pPr>
              <a:r>
                <a:rPr lang="en-US" altLang="zh-CN" sz="1600">
                  <a:solidFill>
                    <a:schemeClr val="tx1"/>
                  </a:solidFill>
                  <a:latin typeface="Comic Sans MS" panose="030F0702030302020204" pitchFamily="66" charset="0"/>
                  <a:ea typeface="SimSun" panose="02010600030101010101" pitchFamily="2" charset="-122"/>
                </a:rPr>
                <a:t>A</a:t>
              </a:r>
              <a:endPara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sp>
          <p:nvSpPr>
            <p:cNvPr id="72755" name="Text Box 36"/>
            <p:cNvSpPr txBox="1">
              <a:spLocks noChangeArrowheads="1"/>
            </p:cNvSpPr>
            <p:nvPr/>
          </p:nvSpPr>
          <p:spPr bwMode="auto">
            <a:xfrm>
              <a:off x="3417" y="1724"/>
              <a:ext cx="21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buClrTx/>
                <a:buSzTx/>
                <a:buFontTx/>
                <a:buNone/>
              </a:pPr>
              <a:r>
                <a:rPr lang="en-US" altLang="zh-CN" sz="1600">
                  <a:solidFill>
                    <a:schemeClr val="tx1"/>
                  </a:solidFill>
                  <a:latin typeface="Comic Sans MS" panose="030F0702030302020204" pitchFamily="66" charset="0"/>
                  <a:ea typeface="SimSun" panose="02010600030101010101" pitchFamily="2" charset="-122"/>
                </a:rPr>
                <a:t>U</a:t>
              </a:r>
              <a:endPara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sp>
          <p:nvSpPr>
            <p:cNvPr id="72756" name="Text Box 37"/>
            <p:cNvSpPr txBox="1">
              <a:spLocks noChangeArrowheads="1"/>
            </p:cNvSpPr>
            <p:nvPr/>
          </p:nvSpPr>
          <p:spPr bwMode="auto">
            <a:xfrm>
              <a:off x="2818" y="1665"/>
              <a:ext cx="365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buClrTx/>
                <a:buSzTx/>
                <a:buFontTx/>
                <a:buNone/>
              </a:pPr>
              <a:r>
                <a:rPr lang="en-US" altLang="zh-CN" sz="1400">
                  <a:solidFill>
                    <a:schemeClr val="tx1"/>
                  </a:solidFill>
                  <a:latin typeface="Comic Sans MS" panose="030F0702030302020204" pitchFamily="66" charset="0"/>
                  <a:ea typeface="SimSun" panose="02010600030101010101" pitchFamily="2" charset="-122"/>
                </a:rPr>
                <a:t>head</a:t>
              </a:r>
            </a:p>
            <a:p>
              <a:pPr algn="ctr">
                <a:buClrTx/>
                <a:buSzTx/>
                <a:buFontTx/>
                <a:buNone/>
              </a:pPr>
              <a:r>
                <a:rPr lang="en-US" altLang="zh-CN" sz="1400">
                  <a:solidFill>
                    <a:schemeClr val="tx1"/>
                  </a:solidFill>
                  <a:latin typeface="Comic Sans MS" panose="030F0702030302020204" pitchFamily="66" charset="0"/>
                  <a:ea typeface="SimSun" panose="02010600030101010101" pitchFamily="2" charset="-122"/>
                </a:rPr>
                <a:t>len</a:t>
              </a:r>
              <a:endParaRPr lang="en-US" altLang="zh-CN" sz="180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sp>
          <p:nvSpPr>
            <p:cNvPr id="72757" name="Text Box 38"/>
            <p:cNvSpPr txBox="1">
              <a:spLocks noChangeArrowheads="1"/>
            </p:cNvSpPr>
            <p:nvPr/>
          </p:nvSpPr>
          <p:spPr bwMode="auto">
            <a:xfrm>
              <a:off x="3121" y="1665"/>
              <a:ext cx="356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buClrTx/>
                <a:buSzTx/>
                <a:buFontTx/>
                <a:buNone/>
              </a:pPr>
              <a:r>
                <a:rPr lang="en-US" altLang="zh-CN" sz="1400">
                  <a:solidFill>
                    <a:schemeClr val="tx1"/>
                  </a:solidFill>
                  <a:latin typeface="Comic Sans MS" panose="030F0702030302020204" pitchFamily="66" charset="0"/>
                  <a:ea typeface="SimSun" panose="02010600030101010101" pitchFamily="2" charset="-122"/>
                </a:rPr>
                <a:t>not</a:t>
              </a:r>
            </a:p>
            <a:p>
              <a:pPr algn="ctr">
                <a:buClrTx/>
                <a:buSzTx/>
                <a:buFontTx/>
                <a:buNone/>
              </a:pPr>
              <a:r>
                <a:rPr lang="en-US" altLang="zh-CN" sz="1400">
                  <a:solidFill>
                    <a:schemeClr val="tx1"/>
                  </a:solidFill>
                  <a:latin typeface="Comic Sans MS" panose="030F0702030302020204" pitchFamily="66" charset="0"/>
                  <a:ea typeface="SimSun" panose="02010600030101010101" pitchFamily="2" charset="-122"/>
                </a:rPr>
                <a:t>used</a:t>
              </a:r>
              <a:endParaRPr lang="en-US" altLang="zh-CN" sz="180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sp>
          <p:nvSpPr>
            <p:cNvPr id="72758" name="Line 39"/>
            <p:cNvSpPr>
              <a:spLocks noChangeShapeType="1"/>
            </p:cNvSpPr>
            <p:nvPr/>
          </p:nvSpPr>
          <p:spPr bwMode="auto">
            <a:xfrm flipV="1">
              <a:off x="3151" y="1704"/>
              <a:ext cx="0" cy="24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59" name="Text Box 40"/>
            <p:cNvSpPr txBox="1">
              <a:spLocks noChangeArrowheads="1"/>
            </p:cNvSpPr>
            <p:nvPr/>
          </p:nvSpPr>
          <p:spPr bwMode="auto">
            <a:xfrm>
              <a:off x="3098" y="2266"/>
              <a:ext cx="196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buClrTx/>
                <a:buSzTx/>
                <a:buFontTx/>
                <a:buNone/>
              </a:pPr>
              <a:r>
                <a:rPr lang="en-US" altLang="zh-CN" sz="2000">
                  <a:solidFill>
                    <a:schemeClr val="tx1"/>
                  </a:solidFill>
                  <a:latin typeface="Comic Sans MS" panose="030F0702030302020204" pitchFamily="66" charset="0"/>
                  <a:ea typeface="SimSun" panose="02010600030101010101" pitchFamily="2" charset="-122"/>
                </a:rPr>
                <a:t>Options (variable length)</a:t>
              </a:r>
              <a:endPara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</p:grpSp>
      <p:sp>
        <p:nvSpPr>
          <p:cNvPr id="72708" name="Text Box 41"/>
          <p:cNvSpPr txBox="1">
            <a:spLocks noChangeArrowheads="1"/>
          </p:cNvSpPr>
          <p:nvPr/>
        </p:nvSpPr>
        <p:spPr bwMode="auto">
          <a:xfrm>
            <a:off x="177800" y="1431925"/>
            <a:ext cx="22875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r">
              <a:buClrTx/>
              <a:buSzTx/>
              <a:buFontTx/>
              <a:buNone/>
            </a:pPr>
            <a:r>
              <a:rPr lang="en-US" altLang="zh-CN" sz="1800"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rPr>
              <a:t>URG: urgent data </a:t>
            </a:r>
          </a:p>
          <a:p>
            <a:pPr algn="r">
              <a:buClrTx/>
              <a:buSzTx/>
              <a:buFontTx/>
              <a:buNone/>
            </a:pPr>
            <a:r>
              <a:rPr lang="en-US" altLang="zh-CN" sz="1800"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rPr>
              <a:t>(generally not used)</a:t>
            </a:r>
            <a:endParaRPr lang="en-US" altLang="zh-CN" sz="1000">
              <a:solidFill>
                <a:schemeClr val="tx1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72709" name="Text Box 42"/>
          <p:cNvSpPr txBox="1">
            <a:spLocks noChangeArrowheads="1"/>
          </p:cNvSpPr>
          <p:nvPr/>
        </p:nvSpPr>
        <p:spPr bwMode="auto">
          <a:xfrm>
            <a:off x="947738" y="2155825"/>
            <a:ext cx="14700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r">
              <a:buClrTx/>
              <a:buSzTx/>
              <a:buFontTx/>
              <a:buNone/>
            </a:pPr>
            <a:r>
              <a:rPr lang="en-US" altLang="zh-CN" sz="1800"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rPr>
              <a:t>ACK: ACK #</a:t>
            </a:r>
          </a:p>
          <a:p>
            <a:pPr algn="r">
              <a:buClrTx/>
              <a:buSzTx/>
              <a:buFontTx/>
              <a:buNone/>
            </a:pPr>
            <a:r>
              <a:rPr lang="en-US" altLang="zh-CN" sz="1800"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rPr>
              <a:t>valid</a:t>
            </a:r>
            <a:endParaRPr lang="en-US" altLang="zh-CN" sz="1000">
              <a:solidFill>
                <a:schemeClr val="tx1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72710" name="Text Box 43"/>
          <p:cNvSpPr txBox="1">
            <a:spLocks noChangeArrowheads="1"/>
          </p:cNvSpPr>
          <p:nvPr/>
        </p:nvSpPr>
        <p:spPr bwMode="auto">
          <a:xfrm>
            <a:off x="128588" y="3022600"/>
            <a:ext cx="22701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r">
              <a:buClrTx/>
              <a:buSzTx/>
              <a:buFontTx/>
              <a:buNone/>
            </a:pPr>
            <a:r>
              <a:rPr lang="en-US" altLang="zh-CN" sz="1800"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rPr>
              <a:t>PSH: push data now</a:t>
            </a:r>
          </a:p>
          <a:p>
            <a:pPr algn="r">
              <a:buClrTx/>
              <a:buSzTx/>
              <a:buFontTx/>
              <a:buNone/>
            </a:pPr>
            <a:endParaRPr lang="en-US" altLang="zh-CN" sz="1800">
              <a:solidFill>
                <a:schemeClr val="tx1"/>
              </a:solidFill>
              <a:latin typeface="Comic Sans MS" panose="030F0702030302020204" pitchFamily="66" charset="0"/>
              <a:ea typeface="SimSun" panose="02010600030101010101" pitchFamily="2" charset="-122"/>
            </a:endParaRPr>
          </a:p>
        </p:txBody>
      </p:sp>
      <p:sp>
        <p:nvSpPr>
          <p:cNvPr id="72711" name="Text Box 44"/>
          <p:cNvSpPr txBox="1">
            <a:spLocks noChangeArrowheads="1"/>
          </p:cNvSpPr>
          <p:nvPr/>
        </p:nvSpPr>
        <p:spPr bwMode="auto">
          <a:xfrm>
            <a:off x="476250" y="3632200"/>
            <a:ext cx="1979613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r">
              <a:buClrTx/>
              <a:buSzTx/>
              <a:buFontTx/>
              <a:buNone/>
            </a:pPr>
            <a:r>
              <a:rPr lang="en-US" altLang="zh-CN" sz="1800"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rPr>
              <a:t>RST, SYN, FIN:</a:t>
            </a:r>
          </a:p>
          <a:p>
            <a:pPr algn="r">
              <a:buClrTx/>
              <a:buSzTx/>
              <a:buFontTx/>
              <a:buNone/>
            </a:pPr>
            <a:r>
              <a:rPr lang="en-US" altLang="zh-CN" sz="1800"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rPr>
              <a:t>connection estab</a:t>
            </a:r>
          </a:p>
          <a:p>
            <a:pPr algn="r">
              <a:buClrTx/>
              <a:buSzTx/>
              <a:buFontTx/>
              <a:buNone/>
            </a:pPr>
            <a:r>
              <a:rPr lang="en-US" altLang="zh-CN" sz="1800"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rPr>
              <a:t>(setup, teardown</a:t>
            </a:r>
          </a:p>
          <a:p>
            <a:pPr algn="r">
              <a:buClrTx/>
              <a:buSzTx/>
              <a:buFontTx/>
              <a:buNone/>
            </a:pPr>
            <a:r>
              <a:rPr lang="en-US" altLang="zh-CN" sz="1800"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rPr>
              <a:t>commands)</a:t>
            </a:r>
          </a:p>
        </p:txBody>
      </p:sp>
      <p:sp>
        <p:nvSpPr>
          <p:cNvPr id="72712" name="Line 45"/>
          <p:cNvSpPr>
            <a:spLocks noChangeShapeType="1"/>
          </p:cNvSpPr>
          <p:nvPr/>
        </p:nvSpPr>
        <p:spPr bwMode="auto">
          <a:xfrm>
            <a:off x="2371725" y="1800225"/>
            <a:ext cx="1495425" cy="9620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13" name="Line 46"/>
          <p:cNvSpPr>
            <a:spLocks noChangeShapeType="1"/>
          </p:cNvSpPr>
          <p:nvPr/>
        </p:nvSpPr>
        <p:spPr bwMode="auto">
          <a:xfrm>
            <a:off x="2343150" y="2476500"/>
            <a:ext cx="1647825" cy="3524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14" name="Line 47"/>
          <p:cNvSpPr>
            <a:spLocks noChangeShapeType="1"/>
          </p:cNvSpPr>
          <p:nvPr/>
        </p:nvSpPr>
        <p:spPr bwMode="auto">
          <a:xfrm flipV="1">
            <a:off x="2352675" y="2828925"/>
            <a:ext cx="1838325" cy="4572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15" name="Freeform 48"/>
          <p:cNvSpPr>
            <a:spLocks/>
          </p:cNvSpPr>
          <p:nvPr/>
        </p:nvSpPr>
        <p:spPr bwMode="auto">
          <a:xfrm>
            <a:off x="2390775" y="3105150"/>
            <a:ext cx="2314575" cy="704850"/>
          </a:xfrm>
          <a:custGeom>
            <a:avLst/>
            <a:gdLst>
              <a:gd name="T0" fmla="*/ 0 w 1458"/>
              <a:gd name="T1" fmla="*/ 2147483646 h 444"/>
              <a:gd name="T2" fmla="*/ 2147483646 w 1458"/>
              <a:gd name="T3" fmla="*/ 0 h 444"/>
              <a:gd name="T4" fmla="*/ 2147483646 w 1458"/>
              <a:gd name="T5" fmla="*/ 2147483646 h 444"/>
              <a:gd name="T6" fmla="*/ 0 60000 65536"/>
              <a:gd name="T7" fmla="*/ 0 60000 65536"/>
              <a:gd name="T8" fmla="*/ 0 60000 65536"/>
              <a:gd name="T9" fmla="*/ 0 w 1458"/>
              <a:gd name="T10" fmla="*/ 0 h 444"/>
              <a:gd name="T11" fmla="*/ 1458 w 1458"/>
              <a:gd name="T12" fmla="*/ 444 h 4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58" h="444">
                <a:moveTo>
                  <a:pt x="0" y="444"/>
                </a:moveTo>
                <a:lnTo>
                  <a:pt x="1248" y="0"/>
                </a:lnTo>
                <a:lnTo>
                  <a:pt x="1458" y="6"/>
                </a:lnTo>
              </a:path>
            </a:pathLst>
          </a:cu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16" name="Text Box 49"/>
          <p:cNvSpPr txBox="1">
            <a:spLocks noChangeArrowheads="1"/>
          </p:cNvSpPr>
          <p:nvPr/>
        </p:nvSpPr>
        <p:spPr bwMode="auto">
          <a:xfrm>
            <a:off x="7439025" y="3013075"/>
            <a:ext cx="1347788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Tx/>
              <a:buSzTx/>
              <a:buFontTx/>
              <a:buNone/>
            </a:pPr>
            <a:r>
              <a:rPr lang="en-US" altLang="zh-CN" sz="1800"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rPr>
              <a:t># bytes </a:t>
            </a:r>
          </a:p>
          <a:p>
            <a:pPr algn="ctr">
              <a:buClrTx/>
              <a:buSzTx/>
              <a:buFontTx/>
              <a:buNone/>
            </a:pPr>
            <a:r>
              <a:rPr lang="en-US" altLang="zh-CN" sz="1800"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rPr>
              <a:t>rcvr willing</a:t>
            </a:r>
          </a:p>
          <a:p>
            <a:pPr algn="ctr">
              <a:buClrTx/>
              <a:buSzTx/>
              <a:buFontTx/>
              <a:buNone/>
            </a:pPr>
            <a:r>
              <a:rPr lang="en-US" altLang="zh-CN" sz="1800"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rPr>
              <a:t>to accept</a:t>
            </a:r>
          </a:p>
        </p:txBody>
      </p:sp>
      <p:sp>
        <p:nvSpPr>
          <p:cNvPr id="72717" name="Text Box 50"/>
          <p:cNvSpPr txBox="1">
            <a:spLocks noChangeArrowheads="1"/>
          </p:cNvSpPr>
          <p:nvPr/>
        </p:nvSpPr>
        <p:spPr bwMode="auto">
          <a:xfrm>
            <a:off x="7132638" y="1527175"/>
            <a:ext cx="1820862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Tx/>
              <a:buSzTx/>
              <a:buFontTx/>
              <a:buNone/>
            </a:pPr>
            <a:r>
              <a:rPr lang="en-US" altLang="zh-CN" sz="1800"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rPr>
              <a:t>counting</a:t>
            </a:r>
          </a:p>
          <a:p>
            <a:pPr algn="ctr">
              <a:buClrTx/>
              <a:buSzTx/>
              <a:buFontTx/>
              <a:buNone/>
            </a:pPr>
            <a:r>
              <a:rPr lang="en-US" altLang="zh-CN" sz="1800"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rPr>
              <a:t>by bytes </a:t>
            </a:r>
          </a:p>
          <a:p>
            <a:pPr algn="ctr">
              <a:buClrTx/>
              <a:buSzTx/>
              <a:buFontTx/>
              <a:buNone/>
            </a:pPr>
            <a:r>
              <a:rPr lang="en-US" altLang="zh-CN" sz="1800"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rPr>
              <a:t>of data</a:t>
            </a:r>
          </a:p>
          <a:p>
            <a:pPr algn="ctr">
              <a:buClrTx/>
              <a:buSzTx/>
              <a:buFontTx/>
              <a:buNone/>
            </a:pPr>
            <a:r>
              <a:rPr lang="en-US" altLang="zh-CN" sz="1800"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rPr>
              <a:t>(not segments!)</a:t>
            </a:r>
          </a:p>
        </p:txBody>
      </p:sp>
      <p:sp>
        <p:nvSpPr>
          <p:cNvPr id="72718" name="Text Box 51"/>
          <p:cNvSpPr txBox="1">
            <a:spLocks noChangeArrowheads="1"/>
          </p:cNvSpPr>
          <p:nvPr/>
        </p:nvSpPr>
        <p:spPr bwMode="auto">
          <a:xfrm>
            <a:off x="995363" y="4965700"/>
            <a:ext cx="13525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r">
              <a:buClrTx/>
              <a:buSzTx/>
              <a:buFontTx/>
              <a:buNone/>
            </a:pPr>
            <a:r>
              <a:rPr lang="en-US" altLang="zh-CN" sz="1800"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rPr>
              <a:t>Internet</a:t>
            </a:r>
          </a:p>
          <a:p>
            <a:pPr algn="r">
              <a:buClrTx/>
              <a:buSzTx/>
              <a:buFontTx/>
              <a:buNone/>
            </a:pPr>
            <a:r>
              <a:rPr lang="en-US" altLang="zh-CN" sz="1800"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rPr>
              <a:t>checksum</a:t>
            </a:r>
          </a:p>
          <a:p>
            <a:pPr algn="r">
              <a:buClrTx/>
              <a:buSzTx/>
              <a:buFontTx/>
              <a:buNone/>
            </a:pPr>
            <a:r>
              <a:rPr lang="en-US" altLang="zh-CN" sz="1800"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rPr>
              <a:t>(as in UDP)</a:t>
            </a:r>
          </a:p>
        </p:txBody>
      </p:sp>
      <p:sp>
        <p:nvSpPr>
          <p:cNvPr id="72719" name="Line 52"/>
          <p:cNvSpPr>
            <a:spLocks noChangeShapeType="1"/>
          </p:cNvSpPr>
          <p:nvPr/>
        </p:nvSpPr>
        <p:spPr bwMode="auto">
          <a:xfrm flipV="1">
            <a:off x="2266950" y="3429000"/>
            <a:ext cx="2105025" cy="19812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20" name="Line 53"/>
          <p:cNvSpPr>
            <a:spLocks noChangeShapeType="1"/>
          </p:cNvSpPr>
          <p:nvPr/>
        </p:nvSpPr>
        <p:spPr bwMode="auto">
          <a:xfrm flipH="1" flipV="1">
            <a:off x="6686550" y="3019425"/>
            <a:ext cx="809625" cy="4667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21" name="Line 54"/>
          <p:cNvSpPr>
            <a:spLocks noChangeShapeType="1"/>
          </p:cNvSpPr>
          <p:nvPr/>
        </p:nvSpPr>
        <p:spPr bwMode="auto">
          <a:xfrm flipH="1">
            <a:off x="6619875" y="1724025"/>
            <a:ext cx="552450" cy="8858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22" name="Line 55"/>
          <p:cNvSpPr>
            <a:spLocks noChangeShapeType="1"/>
          </p:cNvSpPr>
          <p:nvPr/>
        </p:nvSpPr>
        <p:spPr bwMode="auto">
          <a:xfrm flipH="1">
            <a:off x="6581775" y="1714500"/>
            <a:ext cx="571500" cy="5238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26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zh-CN" sz="1400" smtClean="0"/>
              <a:t>Transport Layer</a:t>
            </a:r>
            <a:endParaRPr lang="en-US" altLang="zh-CN" sz="1400" smtClean="0">
              <a:latin typeface="Times New Roman" panose="02020603050405020304" pitchFamily="18" charset="0"/>
            </a:endParaRPr>
          </a:p>
        </p:txBody>
      </p:sp>
      <p:sp>
        <p:nvSpPr>
          <p:cNvPr id="3891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400" smtClean="0">
                <a:latin typeface="Arial" panose="020B0604020202020204" pitchFamily="34" charset="0"/>
              </a:rPr>
              <a:t>3-</a:t>
            </a:r>
            <a:fld id="{6641C7AC-167C-4386-BD04-212964FEFB8F}" type="slidenum">
              <a:rPr lang="en-US" altLang="zh-CN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US" altLang="zh-CN" sz="1400" smtClean="0">
              <a:latin typeface="Arial" panose="020B0604020202020204" pitchFamily="34" charset="0"/>
            </a:endParaRPr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altLang="zh-CN" sz="3600" smtClean="0">
                <a:ea typeface="宋体" panose="02010600030101010101" pitchFamily="2" charset="-122"/>
              </a:rPr>
              <a:t>TCP Connection Setup --- </a:t>
            </a:r>
            <a:br>
              <a:rPr lang="en-US" altLang="zh-CN" sz="3600" smtClean="0">
                <a:ea typeface="宋体" panose="02010600030101010101" pitchFamily="2" charset="-122"/>
              </a:rPr>
            </a:br>
            <a:r>
              <a:rPr lang="en-US" altLang="zh-CN" sz="3600" smtClean="0">
                <a:ea typeface="宋体" panose="02010600030101010101" pitchFamily="2" charset="-122"/>
              </a:rPr>
              <a:t>		Three-Way Handshaking</a:t>
            </a:r>
          </a:p>
        </p:txBody>
      </p:sp>
      <p:sp>
        <p:nvSpPr>
          <p:cNvPr id="38917" name="Rectangle 4"/>
          <p:cNvSpPr>
            <a:spLocks noChangeArrowheads="1"/>
          </p:cNvSpPr>
          <p:nvPr/>
        </p:nvSpPr>
        <p:spPr bwMode="auto">
          <a:xfrm>
            <a:off x="422275" y="1384300"/>
            <a:ext cx="4384675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6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altLang="zh-CN" sz="2000" u="sng">
                <a:solidFill>
                  <a:srgbClr val="FF0000"/>
                </a:solidFill>
                <a:latin typeface="Comic Sans MS" panose="030F0702030302020204" pitchFamily="66" charset="0"/>
                <a:ea typeface="SimSun" panose="02010600030101010101" pitchFamily="2" charset="-122"/>
              </a:rPr>
              <a:t>Step 1:</a:t>
            </a:r>
            <a:r>
              <a:rPr lang="en-US" altLang="zh-CN" sz="2400">
                <a:latin typeface="Comic Sans MS" panose="030F0702030302020204" pitchFamily="66" charset="0"/>
                <a:ea typeface="SimSun" panose="02010600030101010101" pitchFamily="2" charset="-122"/>
              </a:rPr>
              <a:t> </a:t>
            </a:r>
            <a:r>
              <a:rPr lang="en-US" altLang="zh-CN" sz="2000">
                <a:latin typeface="Comic Sans MS" panose="030F0702030302020204" pitchFamily="66" charset="0"/>
                <a:ea typeface="SimSun" panose="02010600030101010101" pitchFamily="2" charset="-122"/>
              </a:rPr>
              <a:t>client host sends TCP SYN segment to server</a:t>
            </a:r>
          </a:p>
          <a:p>
            <a:pPr lvl="1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</a:pPr>
            <a:r>
              <a:rPr lang="en-US" altLang="zh-CN" sz="2000">
                <a:latin typeface="Comic Sans MS" panose="030F0702030302020204" pitchFamily="66" charset="0"/>
                <a:ea typeface="SimSun" panose="02010600030101010101" pitchFamily="2" charset="-122"/>
              </a:rPr>
              <a:t>specifies initial seq #</a:t>
            </a:r>
          </a:p>
          <a:p>
            <a:pPr lvl="1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</a:pPr>
            <a:r>
              <a:rPr lang="en-US" altLang="zh-CN" sz="2000">
                <a:latin typeface="Comic Sans MS" panose="030F0702030302020204" pitchFamily="66" charset="0"/>
                <a:ea typeface="SimSun" panose="02010600030101010101" pitchFamily="2" charset="-122"/>
              </a:rPr>
              <a:t>no data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altLang="zh-CN" sz="2000" u="sng">
                <a:solidFill>
                  <a:srgbClr val="FF0000"/>
                </a:solidFill>
                <a:latin typeface="Comic Sans MS" panose="030F0702030302020204" pitchFamily="66" charset="0"/>
                <a:ea typeface="SimSun" panose="02010600030101010101" pitchFamily="2" charset="-122"/>
              </a:rPr>
              <a:t>Step 2:</a:t>
            </a:r>
            <a:r>
              <a:rPr lang="en-US" altLang="zh-CN" sz="2400">
                <a:latin typeface="Comic Sans MS" panose="030F0702030302020204" pitchFamily="66" charset="0"/>
                <a:ea typeface="SimSun" panose="02010600030101010101" pitchFamily="2" charset="-122"/>
              </a:rPr>
              <a:t> </a:t>
            </a:r>
            <a:r>
              <a:rPr lang="en-US" altLang="zh-CN" sz="2000">
                <a:latin typeface="Comic Sans MS" panose="030F0702030302020204" pitchFamily="66" charset="0"/>
                <a:ea typeface="SimSun" panose="02010600030101010101" pitchFamily="2" charset="-122"/>
              </a:rPr>
              <a:t>server host receives SYN, replies with SYN/ACK segment</a:t>
            </a:r>
          </a:p>
          <a:p>
            <a:pPr lvl="1">
              <a:spcBef>
                <a:spcPct val="4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</a:pPr>
            <a:r>
              <a:rPr lang="en-US" altLang="zh-CN" sz="2000">
                <a:latin typeface="Comic Sans MS" panose="030F0702030302020204" pitchFamily="66" charset="0"/>
                <a:ea typeface="SimSun" panose="02010600030101010101" pitchFamily="2" charset="-122"/>
              </a:rPr>
              <a:t>server allocates buffers</a:t>
            </a:r>
          </a:p>
          <a:p>
            <a:pPr lvl="1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</a:pPr>
            <a:r>
              <a:rPr lang="en-US" altLang="zh-CN" sz="2000">
                <a:latin typeface="Comic Sans MS" panose="030F0702030302020204" pitchFamily="66" charset="0"/>
                <a:ea typeface="SimSun" panose="02010600030101010101" pitchFamily="2" charset="-122"/>
              </a:rPr>
              <a:t>specifies server initial seq. #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altLang="zh-CN" sz="2000" u="sng">
                <a:solidFill>
                  <a:srgbClr val="FF0000"/>
                </a:solidFill>
                <a:latin typeface="Comic Sans MS" panose="030F0702030302020204" pitchFamily="66" charset="0"/>
                <a:ea typeface="SimSun" panose="02010600030101010101" pitchFamily="2" charset="-122"/>
              </a:rPr>
              <a:t>Step 3:</a:t>
            </a:r>
            <a:r>
              <a:rPr lang="en-US" altLang="zh-CN" sz="2000">
                <a:latin typeface="Comic Sans MS" panose="030F0702030302020204" pitchFamily="66" charset="0"/>
                <a:ea typeface="SimSun" panose="02010600030101010101" pitchFamily="2" charset="-122"/>
              </a:rPr>
              <a:t> client receives SYN/ACK, replies with ACK segment, which may contain data</a:t>
            </a:r>
          </a:p>
        </p:txBody>
      </p:sp>
      <p:sp>
        <p:nvSpPr>
          <p:cNvPr id="38918" name="Line 6"/>
          <p:cNvSpPr>
            <a:spLocks noChangeShapeType="1"/>
          </p:cNvSpPr>
          <p:nvPr/>
        </p:nvSpPr>
        <p:spPr bwMode="auto">
          <a:xfrm>
            <a:off x="5716588" y="2400300"/>
            <a:ext cx="2533650" cy="5905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8919" name="Object 7"/>
          <p:cNvGraphicFramePr>
            <a:graphicFrameLocks noChangeAspect="1"/>
          </p:cNvGraphicFramePr>
          <p:nvPr/>
        </p:nvGraphicFramePr>
        <p:xfrm>
          <a:off x="5303838" y="1731963"/>
          <a:ext cx="485775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Clip" r:id="rId4" imgW="1307263" imgH="1084139" progId="MS_ClipArt_Gallery.2">
                  <p:embed/>
                </p:oleObj>
              </mc:Choice>
              <mc:Fallback>
                <p:oleObj name="Clip" r:id="rId4" imgW="1307263" imgH="1084139" progId="MS_ClipArt_Gallery.2">
                  <p:embed/>
                  <p:pic>
                    <p:nvPicPr>
                      <p:cNvPr id="3891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838" y="1731963"/>
                        <a:ext cx="485775" cy="385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5781675" y="1731963"/>
            <a:ext cx="7143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>
                <a:latin typeface="Comic Sans MS" panose="030F0702030302020204" pitchFamily="66" charset="0"/>
                <a:ea typeface="SimSun" panose="02010600030101010101" pitchFamily="2" charset="-122"/>
              </a:rPr>
              <a:t>client</a:t>
            </a:r>
            <a:endParaRPr lang="en-US" altLang="zh-CN" sz="1000"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38921" name="Text Box 9"/>
          <p:cNvSpPr txBox="1">
            <a:spLocks noChangeArrowheads="1"/>
          </p:cNvSpPr>
          <p:nvPr/>
        </p:nvSpPr>
        <p:spPr bwMode="auto">
          <a:xfrm rot="706751">
            <a:off x="6242050" y="2420938"/>
            <a:ext cx="13716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400">
                <a:latin typeface="Arial" panose="020B0604020202020204" pitchFamily="34" charset="0"/>
                <a:ea typeface="SimSun" panose="02010600030101010101" pitchFamily="2" charset="-122"/>
              </a:rPr>
              <a:t>SYN,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400">
                <a:latin typeface="Arial" panose="020B0604020202020204" pitchFamily="34" charset="0"/>
                <a:ea typeface="SimSun" panose="02010600030101010101" pitchFamily="2" charset="-122"/>
              </a:rPr>
              <a:t>seq=client_seq</a:t>
            </a:r>
            <a:endParaRPr lang="en-US" altLang="zh-CN" sz="1000"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graphicFrame>
        <p:nvGraphicFramePr>
          <p:cNvPr id="38922" name="Object 10"/>
          <p:cNvGraphicFramePr>
            <a:graphicFrameLocks noChangeAspect="1"/>
          </p:cNvGraphicFramePr>
          <p:nvPr/>
        </p:nvGraphicFramePr>
        <p:xfrm>
          <a:off x="7961313" y="1741488"/>
          <a:ext cx="485775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Clip" r:id="rId6" imgW="1307263" imgH="1084139" progId="MS_ClipArt_Gallery.2">
                  <p:embed/>
                </p:oleObj>
              </mc:Choice>
              <mc:Fallback>
                <p:oleObj name="Clip" r:id="rId6" imgW="1307263" imgH="1084139" progId="MS_ClipArt_Gallery.2">
                  <p:embed/>
                  <p:pic>
                    <p:nvPicPr>
                      <p:cNvPr id="3892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61313" y="1741488"/>
                        <a:ext cx="485775" cy="385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23" name="Text Box 11"/>
          <p:cNvSpPr txBox="1">
            <a:spLocks noChangeArrowheads="1"/>
          </p:cNvSpPr>
          <p:nvPr/>
        </p:nvSpPr>
        <p:spPr bwMode="auto">
          <a:xfrm>
            <a:off x="7251700" y="1751013"/>
            <a:ext cx="8001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>
                <a:latin typeface="Comic Sans MS" panose="030F0702030302020204" pitchFamily="66" charset="0"/>
                <a:ea typeface="SimSun" panose="02010600030101010101" pitchFamily="2" charset="-122"/>
              </a:rPr>
              <a:t>server</a:t>
            </a:r>
            <a:endParaRPr lang="en-US" altLang="zh-CN" sz="1000"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38924" name="Line 12"/>
          <p:cNvSpPr>
            <a:spLocks noChangeShapeType="1"/>
          </p:cNvSpPr>
          <p:nvPr/>
        </p:nvSpPr>
        <p:spPr bwMode="auto">
          <a:xfrm>
            <a:off x="5726113" y="4137025"/>
            <a:ext cx="2533650" cy="5905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5" name="Line 14"/>
          <p:cNvSpPr>
            <a:spLocks noChangeShapeType="1"/>
          </p:cNvSpPr>
          <p:nvPr/>
        </p:nvSpPr>
        <p:spPr bwMode="auto">
          <a:xfrm flipH="1">
            <a:off x="8250238" y="2171700"/>
            <a:ext cx="0" cy="34099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6" name="Line 15"/>
          <p:cNvSpPr>
            <a:spLocks noChangeShapeType="1"/>
          </p:cNvSpPr>
          <p:nvPr/>
        </p:nvSpPr>
        <p:spPr bwMode="auto">
          <a:xfrm flipH="1">
            <a:off x="5688013" y="3133725"/>
            <a:ext cx="2495550" cy="75247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7" name="Text Box 16"/>
          <p:cNvSpPr txBox="1">
            <a:spLocks noChangeArrowheads="1"/>
          </p:cNvSpPr>
          <p:nvPr/>
        </p:nvSpPr>
        <p:spPr bwMode="auto">
          <a:xfrm rot="-926867">
            <a:off x="5622925" y="3221038"/>
            <a:ext cx="2732088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400">
                <a:latin typeface="Arial" panose="020B0604020202020204" pitchFamily="34" charset="0"/>
                <a:ea typeface="SimSun" panose="02010600030101010101" pitchFamily="2" charset="-122"/>
              </a:rPr>
              <a:t>SYN/ACK,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400">
                <a:latin typeface="Arial" panose="020B0604020202020204" pitchFamily="34" charset="0"/>
                <a:ea typeface="SimSun" panose="02010600030101010101" pitchFamily="2" charset="-122"/>
              </a:rPr>
              <a:t>seq=server_seq, ack=client_seq+1</a:t>
            </a:r>
            <a:endParaRPr lang="en-US" altLang="zh-CN" sz="1000"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38928" name="Text Box 17"/>
          <p:cNvSpPr txBox="1">
            <a:spLocks noChangeArrowheads="1"/>
          </p:cNvSpPr>
          <p:nvPr/>
        </p:nvSpPr>
        <p:spPr bwMode="auto">
          <a:xfrm rot="706751">
            <a:off x="6221413" y="4202113"/>
            <a:ext cx="1641475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400">
                <a:latin typeface="Arial" panose="020B0604020202020204" pitchFamily="34" charset="0"/>
                <a:ea typeface="SimSun" panose="02010600030101010101" pitchFamily="2" charset="-122"/>
              </a:rPr>
              <a:t>ACK,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400">
                <a:latin typeface="Arial" panose="020B0604020202020204" pitchFamily="34" charset="0"/>
                <a:ea typeface="SimSun" panose="02010600030101010101" pitchFamily="2" charset="-122"/>
              </a:rPr>
              <a:t>seq=client_seq+1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400">
                <a:latin typeface="Arial" panose="020B0604020202020204" pitchFamily="34" charset="0"/>
                <a:ea typeface="SimSun" panose="02010600030101010101" pitchFamily="2" charset="-122"/>
              </a:rPr>
              <a:t>ack=server_seq+1</a:t>
            </a:r>
          </a:p>
        </p:txBody>
      </p:sp>
      <p:sp>
        <p:nvSpPr>
          <p:cNvPr id="38929" name="Line 20"/>
          <p:cNvSpPr>
            <a:spLocks noChangeShapeType="1"/>
          </p:cNvSpPr>
          <p:nvPr/>
        </p:nvSpPr>
        <p:spPr bwMode="auto">
          <a:xfrm>
            <a:off x="5707063" y="2324100"/>
            <a:ext cx="0" cy="33432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00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7532</TotalTime>
  <Words>1610</Words>
  <Application>Microsoft Office PowerPoint</Application>
  <PresentationFormat>On-screen Show (4:3)</PresentationFormat>
  <Paragraphs>347</Paragraphs>
  <Slides>42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18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62" baseType="lpstr">
      <vt:lpstr>Gulim</vt:lpstr>
      <vt:lpstr>SimSun</vt:lpstr>
      <vt:lpstr>SimSun</vt:lpstr>
      <vt:lpstr>AlBattar</vt:lpstr>
      <vt:lpstr>Arial</vt:lpstr>
      <vt:lpstr>Calibri</vt:lpstr>
      <vt:lpstr>Comic Sans MS</vt:lpstr>
      <vt:lpstr>Courier New</vt:lpstr>
      <vt:lpstr>DejaVu Sans</vt:lpstr>
      <vt:lpstr>FreeSans</vt:lpstr>
      <vt:lpstr>Gill Sans MT</vt:lpstr>
      <vt:lpstr>华文中宋</vt:lpstr>
      <vt:lpstr>Tahoma</vt:lpstr>
      <vt:lpstr>Times New Roman</vt:lpstr>
      <vt:lpstr>Verdana</vt:lpstr>
      <vt:lpstr>Wingdings</vt:lpstr>
      <vt:lpstr>Wingdings 2</vt:lpstr>
      <vt:lpstr>ZapfDingbats</vt:lpstr>
      <vt:lpstr>Solstice</vt:lpstr>
      <vt:lpstr>Clip</vt:lpstr>
      <vt:lpstr>PowerPoint Presentation</vt:lpstr>
      <vt:lpstr>Acknowledgement</vt:lpstr>
      <vt:lpstr>Acknowledgement</vt:lpstr>
      <vt:lpstr>Checking Machine Online Status?</vt:lpstr>
      <vt:lpstr>Ping and Ping Sweep</vt:lpstr>
      <vt:lpstr>Port Scanning</vt:lpstr>
      <vt:lpstr>Pre-Knowledge: Network Layered Structure</vt:lpstr>
      <vt:lpstr>Pre-Knowledge: TCP segment structure</vt:lpstr>
      <vt:lpstr>TCP Connection Setup ---    Three-Way Handshaking</vt:lpstr>
      <vt:lpstr>TCP Connection Management (cont.)</vt:lpstr>
      <vt:lpstr>TCP Connection Management (cont.)</vt:lpstr>
      <vt:lpstr>Private IP subnets used in NAT</vt:lpstr>
      <vt:lpstr>TCP based Scan </vt:lpstr>
      <vt:lpstr>Background: Port Status</vt:lpstr>
      <vt:lpstr>Port Scanning Tool: Nmap</vt:lpstr>
      <vt:lpstr>Nmap Command Options</vt:lpstr>
      <vt:lpstr>Nmap Target Selection</vt:lpstr>
      <vt:lpstr>Nmap Port Selection</vt:lpstr>
      <vt:lpstr>Nmap Port Scan Types</vt:lpstr>
      <vt:lpstr>What NMAP Does Not Do</vt:lpstr>
      <vt:lpstr>Service and OS Detection</vt:lpstr>
      <vt:lpstr>Service and OS Detection</vt:lpstr>
      <vt:lpstr>Nmap Script Engine (NSE)</vt:lpstr>
      <vt:lpstr>GUI-based Nmap:  Zenmap</vt:lpstr>
      <vt:lpstr>Nessus: a GUI-based Power Network Scanner</vt:lpstr>
      <vt:lpstr>Install Nessus on Kali Linux</vt:lpstr>
      <vt:lpstr>Install Nessus on Kali Linux</vt:lpstr>
      <vt:lpstr>Web Browser-based GUI and Remote Access </vt:lpstr>
      <vt:lpstr>Use of Nessus</vt:lpstr>
      <vt:lpstr>Use of Nessus</vt:lpstr>
      <vt:lpstr>Use of Nessus</vt:lpstr>
      <vt:lpstr>Use of Nessus</vt:lpstr>
      <vt:lpstr>Use of Nessus</vt:lpstr>
      <vt:lpstr>Use of Nessus</vt:lpstr>
      <vt:lpstr>Use of Nessus</vt:lpstr>
      <vt:lpstr>PowerPoint Presentation</vt:lpstr>
      <vt:lpstr>Is Scanning Dangerous?</vt:lpstr>
      <vt:lpstr>Is Scanning Dangerous?</vt:lpstr>
      <vt:lpstr>Is Scanning Dangerous?</vt:lpstr>
      <vt:lpstr>Is Scanning Dangerous?</vt:lpstr>
      <vt:lpstr>Is Scanning Dangerous?</vt:lpstr>
      <vt:lpstr>Safe Scans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Malware Incident Response  Dynamic Analysis (slides courtesy of Stephen Grimes)</dc:title>
  <dc:creator>User</dc:creator>
  <cp:lastModifiedBy>czou</cp:lastModifiedBy>
  <cp:revision>213</cp:revision>
  <dcterms:created xsi:type="dcterms:W3CDTF">2012-08-21T01:52:40Z</dcterms:created>
  <dcterms:modified xsi:type="dcterms:W3CDTF">2018-02-08T18:06:55Z</dcterms:modified>
</cp:coreProperties>
</file>