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282" r:id="rId2"/>
    <p:sldId id="283" r:id="rId3"/>
    <p:sldId id="437" r:id="rId4"/>
    <p:sldId id="405" r:id="rId5"/>
    <p:sldId id="407" r:id="rId6"/>
    <p:sldId id="408" r:id="rId7"/>
    <p:sldId id="409" r:id="rId8"/>
    <p:sldId id="410" r:id="rId9"/>
    <p:sldId id="415" r:id="rId10"/>
    <p:sldId id="417" r:id="rId11"/>
    <p:sldId id="418" r:id="rId12"/>
    <p:sldId id="419" r:id="rId13"/>
    <p:sldId id="438" r:id="rId14"/>
    <p:sldId id="420" r:id="rId15"/>
    <p:sldId id="421" r:id="rId16"/>
    <p:sldId id="422" r:id="rId17"/>
    <p:sldId id="423" r:id="rId18"/>
    <p:sldId id="424" r:id="rId19"/>
    <p:sldId id="439" r:id="rId20"/>
    <p:sldId id="433" r:id="rId21"/>
    <p:sldId id="434" r:id="rId22"/>
    <p:sldId id="440" r:id="rId23"/>
    <p:sldId id="441" r:id="rId24"/>
    <p:sldId id="442" r:id="rId25"/>
    <p:sldId id="284" r:id="rId26"/>
    <p:sldId id="286" r:id="rId27"/>
    <p:sldId id="287" r:id="rId28"/>
    <p:sldId id="288" r:id="rId29"/>
    <p:sldId id="289" r:id="rId30"/>
    <p:sldId id="291" r:id="rId31"/>
    <p:sldId id="292" r:id="rId32"/>
    <p:sldId id="294" r:id="rId33"/>
    <p:sldId id="298" r:id="rId34"/>
    <p:sldId id="299" r:id="rId35"/>
    <p:sldId id="300" r:id="rId36"/>
    <p:sldId id="301" r:id="rId37"/>
    <p:sldId id="309" r:id="rId38"/>
    <p:sldId id="310" r:id="rId39"/>
    <p:sldId id="311" r:id="rId40"/>
    <p:sldId id="312" r:id="rId41"/>
    <p:sldId id="313" r:id="rId42"/>
    <p:sldId id="314" r:id="rId43"/>
    <p:sldId id="317" r:id="rId44"/>
    <p:sldId id="318" r:id="rId45"/>
    <p:sldId id="323" r:id="rId46"/>
    <p:sldId id="324" r:id="rId47"/>
    <p:sldId id="325" r:id="rId48"/>
    <p:sldId id="327" r:id="rId49"/>
    <p:sldId id="328" r:id="rId50"/>
    <p:sldId id="330" r:id="rId51"/>
    <p:sldId id="404"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50" r:id="rId68"/>
    <p:sldId id="351" r:id="rId69"/>
    <p:sldId id="353" r:id="rId70"/>
    <p:sldId id="354" r:id="rId71"/>
    <p:sldId id="355" r:id="rId72"/>
    <p:sldId id="356" r:id="rId73"/>
    <p:sldId id="357" r:id="rId74"/>
    <p:sldId id="358"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79" r:id="rId89"/>
    <p:sldId id="380" r:id="rId90"/>
    <p:sldId id="381" r:id="rId91"/>
    <p:sldId id="382" r:id="rId92"/>
    <p:sldId id="383" r:id="rId93"/>
    <p:sldId id="390" r:id="rId94"/>
    <p:sldId id="391" r:id="rId95"/>
    <p:sldId id="392" r:id="rId96"/>
    <p:sldId id="393" r:id="rId97"/>
    <p:sldId id="394" r:id="rId98"/>
    <p:sldId id="395" r:id="rId99"/>
    <p:sldId id="396" r:id="rId100"/>
    <p:sldId id="397" r:id="rId101"/>
    <p:sldId id="398" r:id="rId10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261" autoAdjust="0"/>
  </p:normalViewPr>
  <p:slideViewPr>
    <p:cSldViewPr>
      <p:cViewPr varScale="1">
        <p:scale>
          <a:sx n="127" d="100"/>
          <a:sy n="127" d="100"/>
        </p:scale>
        <p:origin x="147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917B9F1A-4BA7-4F42-8B30-B390DAD022BE}" type="datetimeFigureOut">
              <a:rPr lang="en-US"/>
              <a:pPr>
                <a:defRPr/>
              </a:pPr>
              <a:t>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FDAA574-78F9-4CF3-B5AA-FBB7FA629410}" type="slidenum">
              <a:rPr lang="en-US" altLang="en-US"/>
              <a:pPr>
                <a:defRPr/>
              </a:pPr>
              <a:t>‹#›</a:t>
            </a:fld>
            <a:endParaRPr lang="en-US" altLang="en-US"/>
          </a:p>
        </p:txBody>
      </p:sp>
    </p:spTree>
    <p:extLst>
      <p:ext uri="{BB962C8B-B14F-4D97-AF65-F5344CB8AC3E}">
        <p14:creationId xmlns:p14="http://schemas.microsoft.com/office/powerpoint/2010/main" val="4218785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itsvista.com/2008/03/dns/" TargetMode="External"/><Relationship Id="rId3" Type="http://schemas.openxmlformats.org/officeDocument/2006/relationships/hyperlink" Target="http://en.wikipedia.org/wiki/Microsoft_Windows" TargetMode="External"/><Relationship Id="rId7" Type="http://schemas.openxmlformats.org/officeDocument/2006/relationships/hyperlink" Target="http://en.wikipedia.org/wiki/Windows_Vista"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en.wikipedia.org/wiki/Screensaver" TargetMode="External"/><Relationship Id="rId5" Type="http://schemas.openxmlformats.org/officeDocument/2006/relationships/hyperlink" Target="http://en.wikipedia.org/wiki/Secure_attention_sequence" TargetMode="External"/><Relationship Id="rId4" Type="http://schemas.openxmlformats.org/officeDocument/2006/relationships/hyperlink" Target="http://en.wikipedia.org/wiki/Operating_syste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D32125-C21D-4793-A6E9-AEA3A2E01112}" type="slidenum">
              <a:rPr lang="en-US" altLang="en-US">
                <a:latin typeface="Gill Sans MT" panose="020B0502020104020203" pitchFamily="34" charset="0"/>
              </a:rPr>
              <a:pPr>
                <a:spcBef>
                  <a:spcPct val="0"/>
                </a:spcBef>
              </a:pPr>
              <a:t>1</a:t>
            </a:fld>
            <a:endParaRPr lang="en-US" altLang="en-US">
              <a:latin typeface="Gill Sans MT" panose="020B0502020104020203" pitchFamily="34" charset="0"/>
            </a:endParaRPr>
          </a:p>
        </p:txBody>
      </p:sp>
    </p:spTree>
    <p:extLst>
      <p:ext uri="{BB962C8B-B14F-4D97-AF65-F5344CB8AC3E}">
        <p14:creationId xmlns:p14="http://schemas.microsoft.com/office/powerpoint/2010/main" val="268132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F3354-EEA9-44FC-AB29-4DA0B7B32ECA}" type="slidenum">
              <a:rPr lang="en-US" altLang="en-US"/>
              <a:pPr/>
              <a:t>31</a:t>
            </a:fld>
            <a:endParaRPr lang="en-US" alt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pPr lvl="1">
              <a:lnSpc>
                <a:spcPct val="80000"/>
              </a:lnSpc>
            </a:pPr>
            <a:r>
              <a:rPr lang="en-US" altLang="en-US" sz="800"/>
              <a:t>Database that stores user accounts and relevant security information about local users and local groups</a:t>
            </a:r>
          </a:p>
          <a:p>
            <a:pPr lvl="1">
              <a:lnSpc>
                <a:spcPct val="80000"/>
              </a:lnSpc>
            </a:pPr>
            <a:endParaRPr lang="en-US" altLang="en-US" sz="800" b="1"/>
          </a:p>
          <a:p>
            <a:pPr lvl="1">
              <a:lnSpc>
                <a:spcPct val="80000"/>
              </a:lnSpc>
            </a:pPr>
            <a:r>
              <a:rPr lang="en-US" altLang="en-US" sz="800" b="1"/>
              <a:t>Accounts Manager</a:t>
            </a:r>
            <a:r>
              <a:rPr lang="en-US" altLang="en-US" sz="800"/>
              <a:t> (SAM) is a registry file</a:t>
            </a:r>
          </a:p>
          <a:p>
            <a:pPr lvl="1">
              <a:lnSpc>
                <a:spcPct val="80000"/>
              </a:lnSpc>
            </a:pPr>
            <a:endParaRPr lang="en-US" altLang="en-US" sz="800"/>
          </a:p>
          <a:p>
            <a:pPr lvl="1">
              <a:lnSpc>
                <a:spcPct val="80000"/>
              </a:lnSpc>
            </a:pPr>
            <a:r>
              <a:rPr lang="en-US" altLang="en-US" sz="800"/>
              <a:t>Stores users' passwords in a hashed format</a:t>
            </a:r>
          </a:p>
          <a:p>
            <a:pPr lvl="1">
              <a:lnSpc>
                <a:spcPct val="80000"/>
              </a:lnSpc>
            </a:pPr>
            <a:endParaRPr lang="en-US" altLang="en-US" sz="800"/>
          </a:p>
          <a:p>
            <a:pPr lvl="1">
              <a:lnSpc>
                <a:spcPct val="80000"/>
              </a:lnSpc>
            </a:pPr>
            <a:r>
              <a:rPr lang="en-US" altLang="en-US" sz="800"/>
              <a:t>When a user logs on to a  computer using a local account, the SAM process (Samsrv) takes the logon information and performs a lookup against the SAM database, which resides in the windows system32/config directory(Something similar in UNIX, think etc/password). If credential match, then the user can log on to the system, assuming there are no other factors preventing logon, such as logon time restrictions or privilege issues.</a:t>
            </a:r>
          </a:p>
          <a:p>
            <a:pPr lvl="1">
              <a:lnSpc>
                <a:spcPct val="80000"/>
              </a:lnSpc>
            </a:pPr>
            <a:endParaRPr lang="en-US" altLang="en-US" sz="800"/>
          </a:p>
          <a:p>
            <a:pPr lvl="1">
              <a:lnSpc>
                <a:spcPct val="80000"/>
              </a:lnSpc>
            </a:pPr>
            <a:r>
              <a:rPr lang="en-US" altLang="en-US" sz="800"/>
              <a:t>Note that  SAM does not perform the logon; that is the job of the LSA. </a:t>
            </a:r>
          </a:p>
          <a:p>
            <a:pPr lvl="1">
              <a:lnSpc>
                <a:spcPct val="80000"/>
              </a:lnSpc>
            </a:pPr>
            <a:endParaRPr lang="en-US" altLang="en-US" sz="800"/>
          </a:p>
          <a:p>
            <a:pPr lvl="1">
              <a:lnSpc>
                <a:spcPct val="80000"/>
              </a:lnSpc>
            </a:pPr>
            <a:r>
              <a:rPr lang="en-US" altLang="en-US" sz="800"/>
              <a:t>The SAM file is binary rather than text and passwords are stored using the MD4 hash algorithms. </a:t>
            </a:r>
          </a:p>
          <a:p>
            <a:pPr lvl="2">
              <a:lnSpc>
                <a:spcPct val="80000"/>
              </a:lnSpc>
            </a:pPr>
            <a:r>
              <a:rPr lang="en-US" altLang="en-US" sz="800"/>
              <a:t>On windows vista, the SAM stores password information using a password-based key derivation function (PBKCS).</a:t>
            </a:r>
          </a:p>
          <a:p>
            <a:pPr lvl="2">
              <a:lnSpc>
                <a:spcPct val="80000"/>
              </a:lnSpc>
            </a:pPr>
            <a:endParaRPr lang="en-US" altLang="en-US" sz="800"/>
          </a:p>
          <a:p>
            <a:pPr lvl="1">
              <a:lnSpc>
                <a:spcPct val="80000"/>
              </a:lnSpc>
            </a:pPr>
            <a:r>
              <a:rPr lang="en-US" altLang="en-US" sz="800"/>
              <a:t>In an attempt to improve the security of the SAM database against offline software cracking, Microsoft introduced the SYSKEY function in Windows NT 4.0. When SYSKEY is enabled, the on-disk copy of the SAM file is partially encrypted, so that the password hash values for all local accounts stored in the SAM are encrypted with a key (usually also referred to as the "SYSKEY").</a:t>
            </a:r>
          </a:p>
          <a:p>
            <a:pPr lvl="1">
              <a:lnSpc>
                <a:spcPct val="80000"/>
              </a:lnSpc>
            </a:pPr>
            <a:endParaRPr lang="en-US" altLang="en-US" sz="800"/>
          </a:p>
          <a:p>
            <a:pPr lvl="1">
              <a:lnSpc>
                <a:spcPct val="80000"/>
              </a:lnSpc>
            </a:pPr>
            <a:r>
              <a:rPr lang="en-US" altLang="en-US" sz="800"/>
              <a:t>In the case of online attacks, it is not possible to simply copy the SAM file to another location. The SAM file cannot be moved or copied while Windows is running, since the Windows kernel obtains and keeps an exclusive filesystem lock on the SAM file, and will not release that lock until the operating system has shut down or a blue screen exception has been thrown. However, the in-memory copy of the contents of the SAM can be dumped using various techniques, making the password hashes available for offline brute-force attack.</a:t>
            </a:r>
          </a:p>
        </p:txBody>
      </p:sp>
    </p:spTree>
    <p:extLst>
      <p:ext uri="{BB962C8B-B14F-4D97-AF65-F5344CB8AC3E}">
        <p14:creationId xmlns:p14="http://schemas.microsoft.com/office/powerpoint/2010/main" val="1383153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929C9-D681-4E15-B7F8-401794FD38E9}" type="slidenum">
              <a:rPr lang="en-US" altLang="en-US"/>
              <a:pPr/>
              <a:t>32</a:t>
            </a:fld>
            <a:endParaRPr lang="en-US" alt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pPr lvl="1"/>
            <a:r>
              <a:rPr lang="en-US" altLang="en-US" sz="1000"/>
              <a:t>WinLogon handles local logons at the keyboard and NetLogon handles logons across  the network</a:t>
            </a:r>
          </a:p>
          <a:p>
            <a:pPr lvl="1"/>
            <a:endParaRPr lang="en-US" altLang="en-US" sz="1000"/>
          </a:p>
          <a:p>
            <a:pPr lvl="1"/>
            <a:r>
              <a:rPr lang="en-US" altLang="en-US" sz="1000"/>
              <a:t>Winlogon is the component of </a:t>
            </a:r>
            <a:r>
              <a:rPr lang="en-US" altLang="en-US" sz="1000">
                <a:hlinkClick r:id="rId3" tooltip="Microsoft Windows"/>
              </a:rPr>
              <a:t>Microsoft Windows</a:t>
            </a:r>
            <a:r>
              <a:rPr lang="en-US" altLang="en-US" sz="1000"/>
              <a:t> </a:t>
            </a:r>
            <a:r>
              <a:rPr lang="en-US" altLang="en-US" sz="1000">
                <a:hlinkClick r:id="rId4" tooltip="Operating system"/>
              </a:rPr>
              <a:t>operating systems</a:t>
            </a:r>
            <a:r>
              <a:rPr lang="en-US" altLang="en-US" sz="1000"/>
              <a:t> that is responsible for handling the </a:t>
            </a:r>
            <a:r>
              <a:rPr lang="en-US" altLang="en-US" sz="1000">
                <a:hlinkClick r:id="rId5" tooltip="Secure attention sequence"/>
              </a:rPr>
              <a:t>secure attention sequence</a:t>
            </a:r>
            <a:r>
              <a:rPr lang="en-US" altLang="en-US" sz="1000"/>
              <a:t>, loading the user profile on logon, and optionally locking the computer when a </a:t>
            </a:r>
            <a:r>
              <a:rPr lang="en-US" altLang="en-US" sz="1000">
                <a:hlinkClick r:id="rId6" tooltip="Screensaver"/>
              </a:rPr>
              <a:t>screensaver</a:t>
            </a:r>
            <a:r>
              <a:rPr lang="en-US" altLang="en-US" sz="1000"/>
              <a:t> is running (requiring another authentication step). The actual obtainment and verification of user credentials is left to other components.</a:t>
            </a:r>
          </a:p>
          <a:p>
            <a:pPr lvl="1"/>
            <a:endParaRPr lang="en-US" altLang="en-US" sz="1000"/>
          </a:p>
          <a:p>
            <a:pPr lvl="1"/>
            <a:r>
              <a:rPr lang="en-US" altLang="en-US" sz="1000"/>
              <a:t>Winlogon is a common target for several threats that could modify its function and memory usage. Increased memory usage for this process might indicate that it has been "hijacked". In </a:t>
            </a:r>
            <a:r>
              <a:rPr lang="en-US" altLang="en-US" sz="1000">
                <a:hlinkClick r:id="rId7" tooltip="Windows Vista"/>
              </a:rPr>
              <a:t>Windows Vista</a:t>
            </a:r>
            <a:r>
              <a:rPr lang="en-US" altLang="en-US" sz="1000"/>
              <a:t> and later operating systems, Winlogon's roles and responsibilities have changed significantly.</a:t>
            </a:r>
          </a:p>
          <a:p>
            <a:pPr lvl="1"/>
            <a:endParaRPr lang="en-US" altLang="en-US" sz="1000"/>
          </a:p>
          <a:p>
            <a:pPr lvl="1"/>
            <a:r>
              <a:rPr lang="en-US" altLang="en-US" sz="1000"/>
              <a:t>When a computer is joined to a domain, the Netlogon service allows users and services to authenticate to the domain through a secure channel. If your computer is not part of a domain, you do not need this service, but since it is only run manually, there is no benefit to disabling it</a:t>
            </a:r>
          </a:p>
          <a:p>
            <a:pPr lvl="2"/>
            <a:r>
              <a:rPr lang="en-US" altLang="en-US" sz="1000"/>
              <a:t>Maintains a secure channel between this computer and the domain controller for authenticating users and services. If this service is stopped, the computer may not authenticate users and services and the domain controller cannot register </a:t>
            </a:r>
            <a:r>
              <a:rPr lang="en-US" altLang="en-US" sz="1000">
                <a:hlinkClick r:id="rId8"/>
              </a:rPr>
              <a:t>DNS</a:t>
            </a:r>
            <a:r>
              <a:rPr lang="en-US" altLang="en-US" sz="1000"/>
              <a:t> records. If this service is disabled, any services that explicitly depend on it will fail to start</a:t>
            </a:r>
          </a:p>
        </p:txBody>
      </p:sp>
    </p:spTree>
    <p:extLst>
      <p:ext uri="{BB962C8B-B14F-4D97-AF65-F5344CB8AC3E}">
        <p14:creationId xmlns:p14="http://schemas.microsoft.com/office/powerpoint/2010/main" val="3352964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FC47F-609F-4BA5-9F69-743068DC460D}" type="slidenum">
              <a:rPr lang="en-US" altLang="en-US"/>
              <a:pPr/>
              <a:t>33</a:t>
            </a:fld>
            <a:endParaRPr lang="en-US" alt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pPr lvl="1">
              <a:lnSpc>
                <a:spcPct val="80000"/>
              </a:lnSpc>
            </a:pPr>
            <a:r>
              <a:rPr lang="en-US" altLang="en-US" sz="1000"/>
              <a:t>now we know the basic elements that makes up the core windows security infrastructure. Lets go over example when user logs on to a windows system</a:t>
            </a:r>
          </a:p>
          <a:p>
            <a:pPr lvl="1">
              <a:lnSpc>
                <a:spcPct val="80000"/>
              </a:lnSpc>
            </a:pPr>
            <a:endParaRPr lang="en-US" altLang="en-US" sz="1000"/>
          </a:p>
          <a:p>
            <a:pPr lvl="1">
              <a:lnSpc>
                <a:spcPct val="80000"/>
              </a:lnSpc>
            </a:pPr>
            <a:r>
              <a:rPr lang="en-US" altLang="en-US" sz="1000"/>
              <a:t>before a user log on to windows network, domain administrator must add user’s account information to the system; this will include username, account name(must be unique), password</a:t>
            </a:r>
            <a:endParaRPr lang="en-US" altLang="en-US" sz="1000" b="1"/>
          </a:p>
          <a:p>
            <a:pPr lvl="2">
              <a:lnSpc>
                <a:spcPct val="80000"/>
              </a:lnSpc>
            </a:pPr>
            <a:r>
              <a:rPr lang="en-US" altLang="en-US" sz="1000" b="1"/>
              <a:t>optionally the admin  can grant group membership and privileges</a:t>
            </a:r>
          </a:p>
          <a:p>
            <a:pPr lvl="2">
              <a:lnSpc>
                <a:spcPct val="80000"/>
              </a:lnSpc>
            </a:pPr>
            <a:endParaRPr lang="en-US" altLang="en-US" sz="1000" b="1"/>
          </a:p>
          <a:p>
            <a:pPr lvl="1">
              <a:lnSpc>
                <a:spcPct val="80000"/>
              </a:lnSpc>
            </a:pPr>
            <a:r>
              <a:rPr lang="en-US" altLang="en-US" sz="1000" b="1"/>
              <a:t>Windows creates an SID in the form of</a:t>
            </a:r>
          </a:p>
          <a:p>
            <a:pPr lvl="2">
              <a:lnSpc>
                <a:spcPct val="80000"/>
              </a:lnSpc>
            </a:pPr>
            <a:r>
              <a:rPr lang="en-US" altLang="en-US" sz="1000" b="1"/>
              <a:t>S-1-5-21-AAA-BBB-CCC-RRR</a:t>
            </a:r>
            <a:endParaRPr lang="en-US" altLang="en-US" sz="1000"/>
          </a:p>
          <a:p>
            <a:pPr lvl="3">
              <a:lnSpc>
                <a:spcPct val="80000"/>
              </a:lnSpc>
            </a:pPr>
            <a:r>
              <a:rPr lang="en-US" altLang="en-US" sz="1000"/>
              <a:t>S : means SID</a:t>
            </a:r>
          </a:p>
          <a:p>
            <a:pPr lvl="3">
              <a:lnSpc>
                <a:spcPct val="80000"/>
              </a:lnSpc>
            </a:pPr>
            <a:r>
              <a:rPr lang="en-US" altLang="en-US" sz="1000"/>
              <a:t>1: SID version number</a:t>
            </a:r>
          </a:p>
          <a:p>
            <a:pPr lvl="3">
              <a:lnSpc>
                <a:spcPct val="80000"/>
              </a:lnSpc>
            </a:pPr>
            <a:r>
              <a:rPr lang="en-US" altLang="en-US" sz="1000"/>
              <a:t>5: identifier authority </a:t>
            </a:r>
          </a:p>
          <a:p>
            <a:pPr lvl="3">
              <a:lnSpc>
                <a:spcPct val="80000"/>
              </a:lnSpc>
            </a:pPr>
            <a:r>
              <a:rPr lang="en-US" altLang="en-US" sz="1000"/>
              <a:t>21: means not unique , which just means there is no guarantee of uniqueness, a  SID is unique within a domain </a:t>
            </a:r>
          </a:p>
          <a:p>
            <a:pPr lvl="3">
              <a:lnSpc>
                <a:spcPct val="80000"/>
              </a:lnSpc>
            </a:pPr>
            <a:r>
              <a:rPr lang="en-US" altLang="en-US" sz="1000"/>
              <a:t>AAA-BBB-CCC: unique number representing domain</a:t>
            </a:r>
          </a:p>
          <a:p>
            <a:pPr lvl="3">
              <a:lnSpc>
                <a:spcPct val="80000"/>
              </a:lnSpc>
            </a:pPr>
            <a:r>
              <a:rPr lang="en-US" altLang="en-US" sz="1000"/>
              <a:t>RRR: called relative ID (RID) ; its unique number that increments by 1 as each SID unique</a:t>
            </a:r>
          </a:p>
          <a:p>
            <a:pPr lvl="3">
              <a:lnSpc>
                <a:spcPct val="80000"/>
              </a:lnSpc>
            </a:pPr>
            <a:endParaRPr lang="en-US" altLang="en-US" sz="1000"/>
          </a:p>
          <a:p>
            <a:pPr>
              <a:lnSpc>
                <a:spcPct val="80000"/>
              </a:lnSpc>
            </a:pPr>
            <a:r>
              <a:rPr lang="en-US" altLang="en-US" sz="1000"/>
              <a:t>In windows, username can be in two formats</a:t>
            </a:r>
          </a:p>
          <a:p>
            <a:pPr lvl="1">
              <a:lnSpc>
                <a:spcPct val="80000"/>
              </a:lnSpc>
            </a:pPr>
            <a:r>
              <a:rPr lang="en-US" altLang="en-US" sz="1000"/>
              <a:t>SAM format: support by all versions of Windows (legacy format)</a:t>
            </a:r>
          </a:p>
          <a:p>
            <a:pPr lvl="2">
              <a:lnSpc>
                <a:spcPct val="80000"/>
              </a:lnSpc>
            </a:pPr>
            <a:r>
              <a:rPr lang="en-US" altLang="en-US" sz="1000"/>
              <a:t>Form: DOMAIN/username</a:t>
            </a:r>
          </a:p>
          <a:p>
            <a:pPr lvl="1">
              <a:lnSpc>
                <a:spcPct val="80000"/>
              </a:lnSpc>
            </a:pPr>
            <a:r>
              <a:rPr lang="en-US" altLang="en-US" sz="1000"/>
              <a:t>User Principle Name (UPN) and looks more like RFC822 email address</a:t>
            </a:r>
          </a:p>
          <a:p>
            <a:pPr lvl="2">
              <a:lnSpc>
                <a:spcPct val="80000"/>
              </a:lnSpc>
            </a:pPr>
            <a:r>
              <a:rPr lang="en-US" altLang="en-US" sz="1000"/>
              <a:t>Example: username@domain.company.com</a:t>
            </a:r>
          </a:p>
          <a:p>
            <a:pPr lvl="1">
              <a:lnSpc>
                <a:spcPct val="80000"/>
              </a:lnSpc>
            </a:pPr>
            <a:endParaRPr lang="en-US" altLang="en-US" sz="1000"/>
          </a:p>
          <a:p>
            <a:pPr lvl="3">
              <a:lnSpc>
                <a:spcPct val="80000"/>
              </a:lnSpc>
            </a:pPr>
            <a:endParaRPr lang="en-US" altLang="en-US" sz="1000"/>
          </a:p>
        </p:txBody>
      </p:sp>
    </p:spTree>
    <p:extLst>
      <p:ext uri="{BB962C8B-B14F-4D97-AF65-F5344CB8AC3E}">
        <p14:creationId xmlns:p14="http://schemas.microsoft.com/office/powerpoint/2010/main" val="4203598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FD530-DCA7-45C9-9BA0-CA4C79B47FF9}" type="slidenum">
              <a:rPr lang="en-US" altLang="en-US"/>
              <a:pPr/>
              <a:t>37</a:t>
            </a:fld>
            <a:endParaRPr lang="en-US" alt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lvl="1"/>
            <a:r>
              <a:rPr lang="en-US" altLang="en-US"/>
              <a:t>This feature is so well-known that even Apple makes fun of it in their "I'm a PC, I'm a Mac ads." But here's some irony and perhaps hypocrisy for you: Apple's Mac OS X includes a feature just like User Account Control and always had. It's just good security. </a:t>
            </a:r>
          </a:p>
          <a:p>
            <a:pPr lvl="1"/>
            <a:endParaRPr lang="en-US" altLang="en-US"/>
          </a:p>
          <a:p>
            <a:pPr lvl="1"/>
            <a:r>
              <a:rPr lang="en-US" altLang="en-US"/>
              <a:t>Put another way: UAC tries to help you from making stupid mistakes. It also tries to prevent malware from acting on your behalf.</a:t>
            </a:r>
          </a:p>
          <a:p>
            <a:pPr lvl="1"/>
            <a:endParaRPr lang="en-US" altLang="en-US"/>
          </a:p>
        </p:txBody>
      </p:sp>
    </p:spTree>
    <p:extLst>
      <p:ext uri="{BB962C8B-B14F-4D97-AF65-F5344CB8AC3E}">
        <p14:creationId xmlns:p14="http://schemas.microsoft.com/office/powerpoint/2010/main" val="376007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3189F-513F-42A9-B8AC-8430D5D0E100}" type="slidenum">
              <a:rPr lang="en-US" altLang="en-US"/>
              <a:pPr/>
              <a:t>38</a:t>
            </a:fld>
            <a:endParaRPr lang="en-US" alt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lvl="1"/>
            <a:r>
              <a:rPr lang="en-US" altLang="en-US"/>
              <a:t>How it works: When your consent is required to complete a task, UAC will prompt you with a dialog box.</a:t>
            </a:r>
          </a:p>
          <a:p>
            <a:pPr lvl="1"/>
            <a:endParaRPr lang="en-US" altLang="en-US"/>
          </a:p>
          <a:p>
            <a:pPr lvl="1"/>
            <a:r>
              <a:rPr lang="en-US" altLang="en-US"/>
              <a:t>Tasks that will trigger a UAC prompt include anything that will affect the integrity or security of the underlying system. This is a surprisingly long list of tasks.</a:t>
            </a:r>
          </a:p>
          <a:p>
            <a:endParaRPr lang="en-US" altLang="en-US"/>
          </a:p>
          <a:p>
            <a:endParaRPr lang="en-US" altLang="en-US"/>
          </a:p>
        </p:txBody>
      </p:sp>
    </p:spTree>
    <p:extLst>
      <p:ext uri="{BB962C8B-B14F-4D97-AF65-F5344CB8AC3E}">
        <p14:creationId xmlns:p14="http://schemas.microsoft.com/office/powerpoint/2010/main" val="35258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B819B-6DAD-461C-9BDE-259E1DB94C27}" type="slidenum">
              <a:rPr lang="en-US" altLang="en-US"/>
              <a:pPr/>
              <a:t>39</a:t>
            </a:fld>
            <a:endParaRPr lang="en-US" alt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lvl="1">
              <a:buFont typeface="Courier New" panose="02070309020205020404" pitchFamily="49" charset="0"/>
              <a:buNone/>
            </a:pPr>
            <a:r>
              <a:rPr lang="en-US" altLang="en-US"/>
              <a:t>This dialog occurs when you try to change a Windows system component.</a:t>
            </a:r>
          </a:p>
          <a:p>
            <a:pPr lvl="1">
              <a:buFont typeface="Courier New" panose="02070309020205020404" pitchFamily="49" charset="0"/>
              <a:buNone/>
            </a:pPr>
            <a:endParaRPr lang="en-US" altLang="en-US"/>
          </a:p>
          <a:p>
            <a:pPr lvl="1">
              <a:buFont typeface="Courier New" panose="02070309020205020404" pitchFamily="49" charset="0"/>
              <a:buNone/>
            </a:pPr>
            <a:r>
              <a:rPr lang="en-US" altLang="en-US"/>
              <a:t> In the example shown, the user is an admin-class user, so they only have to click “Allow” (or type CTRL+A) to move along. If the user were a standard user, you’d see the same dialog, but with a space for entering the name and password of an admin-level account. </a:t>
            </a:r>
          </a:p>
          <a:p>
            <a:endParaRPr lang="en-US" altLang="en-US"/>
          </a:p>
        </p:txBody>
      </p:sp>
    </p:spTree>
    <p:extLst>
      <p:ext uri="{BB962C8B-B14F-4D97-AF65-F5344CB8AC3E}">
        <p14:creationId xmlns:p14="http://schemas.microsoft.com/office/powerpoint/2010/main" val="1661103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FB900-DB9B-4079-8DE6-DCC4FC198535}" type="slidenum">
              <a:rPr lang="en-US" altLang="en-US"/>
              <a:pPr/>
              <a:t>40</a:t>
            </a:fld>
            <a:endParaRPr lang="en-US" alt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lvl="1">
              <a:buFont typeface="Courier New" panose="02070309020205020404" pitchFamily="49" charset="0"/>
              <a:buNone/>
            </a:pPr>
            <a:r>
              <a:rPr lang="en-US" altLang="en-US"/>
              <a:t>This one is identical to the previous example except that an external application is attempting to perform a task that requires ***a higher integrity level***. </a:t>
            </a:r>
          </a:p>
          <a:p>
            <a:pPr lvl="1">
              <a:buFont typeface="Courier New" panose="02070309020205020404" pitchFamily="49" charset="0"/>
              <a:buNone/>
            </a:pPr>
            <a:endParaRPr lang="en-US" altLang="en-US"/>
          </a:p>
          <a:p>
            <a:pPr lvl="1">
              <a:buFont typeface="Courier New" panose="02070309020205020404" pitchFamily="49" charset="0"/>
              <a:buNone/>
            </a:pPr>
            <a:r>
              <a:rPr lang="en-US" altLang="en-US"/>
              <a:t>In this example, I am showing the standard user experience, where a user name and password is required to continue. Had this been an admin account, you'd only see the Allow/Cancel buttons. Note that the applications is "trusted" in the sense that Vista can confirm its digital signature. But it still requires elevation, so UAC snaps to attention.</a:t>
            </a:r>
          </a:p>
          <a:p>
            <a:endParaRPr lang="en-US" altLang="en-US"/>
          </a:p>
        </p:txBody>
      </p:sp>
    </p:spTree>
    <p:extLst>
      <p:ext uri="{BB962C8B-B14F-4D97-AF65-F5344CB8AC3E}">
        <p14:creationId xmlns:p14="http://schemas.microsoft.com/office/powerpoint/2010/main" val="4251914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4746D-FB04-4FB7-92E0-D84C429E66C3}" type="slidenum">
              <a:rPr lang="en-US" altLang="en-US"/>
              <a:pPr/>
              <a:t>41</a:t>
            </a:fld>
            <a:endParaRPr lang="en-US" alt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pPr lvl="1"/>
            <a:r>
              <a:rPr lang="en-US" altLang="en-US"/>
              <a:t>My favorite UAC dialog, because it's so colorful and large: This happens when an unknown application--e.g. virtually any third party application you download from the Internet today--tries to run on Vista.</a:t>
            </a:r>
          </a:p>
          <a:p>
            <a:pPr lvl="1"/>
            <a:endParaRPr lang="en-US" altLang="en-US"/>
          </a:p>
          <a:p>
            <a:pPr lvl="1"/>
            <a:r>
              <a:rPr lang="en-US" altLang="en-US"/>
              <a:t> Again, this is the admin experience, with Allow/Cancel options. But notice how different this dialog is. Microsoft is *really* trying to get your attention this time. That's because Vista has no idea whether this application is safe. </a:t>
            </a:r>
          </a:p>
          <a:p>
            <a:pPr lvl="1"/>
            <a:endParaRPr lang="en-US" altLang="en-US"/>
          </a:p>
          <a:p>
            <a:pPr lvl="1"/>
            <a:r>
              <a:rPr lang="en-US" altLang="en-US"/>
              <a:t>Do you see the problem with these dialogs? Aside from being annoying, which they are, the fear is that users will simply get used to them popping up and will mindlessly click Allow all the time. </a:t>
            </a:r>
          </a:p>
          <a:p>
            <a:endParaRPr lang="en-US" altLang="en-US"/>
          </a:p>
        </p:txBody>
      </p:sp>
    </p:spTree>
    <p:extLst>
      <p:ext uri="{BB962C8B-B14F-4D97-AF65-F5344CB8AC3E}">
        <p14:creationId xmlns:p14="http://schemas.microsoft.com/office/powerpoint/2010/main" val="1244107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823D5-15F7-4491-BD56-B4CB74A8581D}" type="slidenum">
              <a:rPr lang="en-US" altLang="en-US"/>
              <a:pPr/>
              <a:t>50</a:t>
            </a:fld>
            <a:endParaRPr lang="en-US" alt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ltLang="en-US"/>
              <a:t>Most dangerous permissions bit in the unix world” setuid and setgid</a:t>
            </a:r>
          </a:p>
          <a:p>
            <a:endParaRPr lang="en-US" altLang="en-US"/>
          </a:p>
          <a:p>
            <a:endParaRPr lang="en-US" altLang="en-US"/>
          </a:p>
        </p:txBody>
      </p:sp>
    </p:spTree>
    <p:extLst>
      <p:ext uri="{BB962C8B-B14F-4D97-AF65-F5344CB8AC3E}">
        <p14:creationId xmlns:p14="http://schemas.microsoft.com/office/powerpoint/2010/main" val="2048317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D6203-5DB3-4752-8BBD-F6A6D0966986}" type="slidenum">
              <a:rPr lang="en-US" altLang="en-US"/>
              <a:pPr/>
              <a:t>54</a:t>
            </a:fld>
            <a:endParaRPr lang="en-US" alt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ltLang="en-US"/>
              <a:t>DAC security model, owner of given system object can set whatever access permissions on that resource he/she likes</a:t>
            </a:r>
          </a:p>
          <a:p>
            <a:endParaRPr lang="en-US" altLang="en-US"/>
          </a:p>
          <a:p>
            <a:r>
              <a:rPr lang="en-US" altLang="en-US"/>
              <a:t>User who creates a file on a MAC system generally may not set access controls on that file that are weaker than the controls dictated by the system security policy</a:t>
            </a:r>
          </a:p>
          <a:p>
            <a:endParaRPr lang="en-US" altLang="en-US"/>
          </a:p>
          <a:p>
            <a:r>
              <a:rPr lang="en-US" altLang="en-US"/>
              <a:t>In MAC based system, only thing the superuser account is used for is maintaining the global security policy.  Day-to-day system administration is performed using accounts that lack the authority to change the global security policy. As a result, its impossible to compromise the entire system by attacking any one process.</a:t>
            </a:r>
          </a:p>
          <a:p>
            <a:endParaRPr lang="en-US" altLang="en-US"/>
          </a:p>
          <a:p>
            <a:r>
              <a:rPr lang="en-US" altLang="en-US"/>
              <a:t>To create an effective  global security policy requires detailed knowledge of the intended behavior of application on the system. Thus MAC systems have been hard to manage. Furthermore the more restrictive the security controls are on a given system, less convenient  that system becomes for its users to use. </a:t>
            </a:r>
          </a:p>
        </p:txBody>
      </p:sp>
    </p:spTree>
    <p:extLst>
      <p:ext uri="{BB962C8B-B14F-4D97-AF65-F5344CB8AC3E}">
        <p14:creationId xmlns:p14="http://schemas.microsoft.com/office/powerpoint/2010/main" val="322117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04A24-E2B3-4D68-BA9F-3AA880281D0F}" type="slidenum">
              <a:rPr lang="en-US" altLang="en-US"/>
              <a:pPr/>
              <a:t>13</a:t>
            </a:fld>
            <a:endParaRPr lang="en-US" alt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669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34700-56AD-451D-95AD-2A425E091BD2}" type="slidenum">
              <a:rPr lang="en-US" altLang="en-US"/>
              <a:pPr/>
              <a:t>57</a:t>
            </a:fld>
            <a:endParaRPr lang="en-US" alt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6218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81861-F0EB-4A7C-A3CD-E4107AB7C9F3}" type="slidenum">
              <a:rPr lang="en-US" altLang="en-US"/>
              <a:pPr/>
              <a:t>58</a:t>
            </a:fld>
            <a:endParaRPr lang="en-US" alt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pPr lvl="1">
              <a:lnSpc>
                <a:spcPct val="90000"/>
              </a:lnSpc>
            </a:pPr>
            <a:r>
              <a:rPr lang="en-US" altLang="en-US"/>
              <a:t>Windows has long been hampered by its origin as a single-user system. Windows was originally designed to allow both users and applications free access to the entire system, which means anyone could tamper with a critical system program or file. It also means viruses, Trojans and other malware could tamper with any critical system program or file, because Windows did not isolate users or applications from these sensitive areas of the operating system.</a:t>
            </a:r>
          </a:p>
          <a:p>
            <a:pPr lvl="1">
              <a:lnSpc>
                <a:spcPct val="90000"/>
              </a:lnSpc>
            </a:pPr>
            <a:endParaRPr lang="en-US" altLang="en-US"/>
          </a:p>
          <a:p>
            <a:pPr lvl="1">
              <a:lnSpc>
                <a:spcPct val="90000"/>
              </a:lnSpc>
            </a:pPr>
            <a:r>
              <a:rPr lang="en-US" altLang="en-US"/>
              <a:t>Windows XP was the first version of Windows to reflect a serious effort to isolate users from the system, so that users each have their own private files and limited system privileges. This caused many legacy Windows applications to fail, because they were used to being able to access and modify programs and files that only an administrator should be able to access. That’s why Windows XP includes a compatibility mode - a mode that allows programs to operate as if they were running in the original insecure single-user design. This is also why each new version of Windows threatens to break applications that ran on previous versions. As Microsoft is forced to hack Windows into behaving more like a multi-usersystem, the new restrictions break applications that are used to working without those restraints.</a:t>
            </a:r>
          </a:p>
          <a:p>
            <a:pPr lvl="1">
              <a:lnSpc>
                <a:spcPct val="90000"/>
              </a:lnSpc>
            </a:pPr>
            <a:endParaRPr lang="en-US" altLang="en-US"/>
          </a:p>
          <a:p>
            <a:pPr lvl="1">
              <a:lnSpc>
                <a:spcPct val="90000"/>
              </a:lnSpc>
            </a:pPr>
            <a:r>
              <a:rPr lang="en-US" altLang="en-US"/>
              <a:t>Windows XP represented progress, but even Windows XP could not be justifiably referred to as a true multi-user system.</a:t>
            </a:r>
          </a:p>
        </p:txBody>
      </p:sp>
    </p:spTree>
    <p:extLst>
      <p:ext uri="{BB962C8B-B14F-4D97-AF65-F5344CB8AC3E}">
        <p14:creationId xmlns:p14="http://schemas.microsoft.com/office/powerpoint/2010/main" val="894139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370A5D-0FD4-4CD2-88C5-7B53C6558EAA}" type="slidenum">
              <a:rPr lang="en-US" altLang="en-US"/>
              <a:pPr/>
              <a:t>59</a:t>
            </a:fld>
            <a:endParaRPr lang="en-US" alt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pPr lvl="1">
              <a:lnSpc>
                <a:spcPct val="80000"/>
              </a:lnSpc>
            </a:pPr>
            <a:r>
              <a:rPr lang="en-US" altLang="en-US" sz="900"/>
              <a:t>monolithic system is one where most features are integrated into a single unit.</a:t>
            </a:r>
          </a:p>
          <a:p>
            <a:pPr lvl="1">
              <a:lnSpc>
                <a:spcPct val="80000"/>
              </a:lnSpc>
            </a:pPr>
            <a:endParaRPr lang="en-US" altLang="en-US" sz="900"/>
          </a:p>
          <a:p>
            <a:pPr lvl="1">
              <a:lnSpc>
                <a:spcPct val="80000"/>
              </a:lnSpc>
            </a:pPr>
            <a:r>
              <a:rPr lang="en-US" altLang="en-US" sz="900"/>
              <a:t>Another direct result of deliberate design decisions such as its monolithic design (integrating too many features into the core of the operating system)</a:t>
            </a:r>
          </a:p>
          <a:p>
            <a:pPr lvl="1">
              <a:lnSpc>
                <a:spcPct val="80000"/>
              </a:lnSpc>
            </a:pPr>
            <a:endParaRPr lang="en-US" altLang="en-US" sz="900"/>
          </a:p>
          <a:p>
            <a:pPr lvl="1">
              <a:lnSpc>
                <a:spcPct val="80000"/>
              </a:lnSpc>
            </a:pPr>
            <a:r>
              <a:rPr lang="en-US" altLang="en-US" sz="900"/>
              <a:t>Microsoft made the Netscape browser irrelevant by integrating Internet Explorer so tightly into its operating system that it is almost impossible not to use IE. Like it or not, you invoke Internet Explorerwhen you use the Windows help system, Outlook, and many other Microsoft and third-party applications.</a:t>
            </a:r>
          </a:p>
          <a:p>
            <a:pPr lvl="1">
              <a:lnSpc>
                <a:spcPct val="80000"/>
              </a:lnSpc>
            </a:pPr>
            <a:r>
              <a:rPr lang="en-US" altLang="en-US" sz="900"/>
              <a:t>best business interest of Microsoft but this approach made impossible to escape from independent services</a:t>
            </a:r>
          </a:p>
          <a:p>
            <a:pPr lvl="1">
              <a:lnSpc>
                <a:spcPct val="80000"/>
              </a:lnSpc>
            </a:pPr>
            <a:endParaRPr lang="en-US" altLang="en-US" sz="900"/>
          </a:p>
          <a:p>
            <a:pPr lvl="1">
              <a:lnSpc>
                <a:spcPct val="80000"/>
              </a:lnSpc>
            </a:pPr>
            <a:r>
              <a:rPr lang="en-US" altLang="en-US" sz="900"/>
              <a:t>Interdependencies like these have two unfortunate cascading side effects. </a:t>
            </a:r>
          </a:p>
          <a:p>
            <a:pPr lvl="2">
              <a:lnSpc>
                <a:spcPct val="80000"/>
              </a:lnSpc>
            </a:pPr>
            <a:r>
              <a:rPr lang="en-US" altLang="en-US" sz="900"/>
              <a:t>First, in a monolithic system, every flaw in a piece of that system is exposed through all of the services and applications that depend on that piece of the system</a:t>
            </a:r>
          </a:p>
          <a:p>
            <a:pPr lvl="2">
              <a:lnSpc>
                <a:spcPct val="80000"/>
              </a:lnSpc>
            </a:pPr>
            <a:r>
              <a:rPr lang="en-US" altLang="en-US" sz="900"/>
              <a:t>Example: When Microsoft integrated Internet Explorer into the operating system, Microsoft created a system where any flaw in Internet Explorer could expose your Windows desktop to risks that go far beyond what you do with your browser</a:t>
            </a:r>
          </a:p>
          <a:p>
            <a:pPr lvl="3">
              <a:lnSpc>
                <a:spcPct val="80000"/>
              </a:lnSpc>
            </a:pPr>
            <a:r>
              <a:rPr lang="en-US" altLang="en-US" sz="900"/>
              <a:t>A single flaw in Internet Explorer is therefore exposed in countless other applications, many of which may use Internet Explorer in a way that is not obvious to the user, giving the user a false sense of security.</a:t>
            </a:r>
          </a:p>
          <a:p>
            <a:pPr lvl="1">
              <a:lnSpc>
                <a:spcPct val="80000"/>
              </a:lnSpc>
            </a:pPr>
            <a:endParaRPr lang="en-US" altLang="en-US" sz="900"/>
          </a:p>
          <a:p>
            <a:pPr lvl="1">
              <a:lnSpc>
                <a:spcPct val="80000"/>
              </a:lnSpc>
            </a:pPr>
            <a:r>
              <a:rPr lang="en-US" altLang="en-US" sz="900"/>
              <a:t>Finally, a monolithic system is unstable by nature. When you design a system that has too many interdependencies, you introduce numerous risks when you change one piece of the system</a:t>
            </a:r>
          </a:p>
          <a:p>
            <a:pPr lvl="2">
              <a:lnSpc>
                <a:spcPct val="80000"/>
              </a:lnSpc>
            </a:pPr>
            <a:r>
              <a:rPr lang="en-US" altLang="en-US" sz="900"/>
              <a:t>The Windows XP service pack 2 already has a growing history of causing existing third-party applications to fail. </a:t>
            </a:r>
          </a:p>
          <a:p>
            <a:pPr lvl="2">
              <a:lnSpc>
                <a:spcPct val="80000"/>
              </a:lnSpc>
            </a:pPr>
            <a:r>
              <a:rPr lang="en-US" altLang="en-US" sz="900"/>
              <a:t>This is the natural consequence of a monolithic system - any changes to one part of the machine affect the whole machine, and all of the applications that depend on the machine.</a:t>
            </a:r>
          </a:p>
        </p:txBody>
      </p:sp>
    </p:spTree>
    <p:extLst>
      <p:ext uri="{BB962C8B-B14F-4D97-AF65-F5344CB8AC3E}">
        <p14:creationId xmlns:p14="http://schemas.microsoft.com/office/powerpoint/2010/main" val="46377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ED14E-FB79-4846-A3C5-089C3E07FA68}" type="slidenum">
              <a:rPr lang="en-US" altLang="en-US"/>
              <a:pPr/>
              <a:t>60</a:t>
            </a:fld>
            <a:endParaRPr lang="en-US" alt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pPr lvl="1">
              <a:lnSpc>
                <a:spcPct val="90000"/>
              </a:lnSpc>
            </a:pPr>
            <a:r>
              <a:rPr lang="en-US" altLang="en-US"/>
              <a:t>RPC stands for Remote Procedure Call. Simply put, an RPC is what happens when one program sends a message over a network to tell another program to do something. For example, one program can use an RPC to tell another program to calculate the average cost of tea in China and return the answer. The reason it’s called a </a:t>
            </a:r>
            <a:r>
              <a:rPr lang="en-US" altLang="en-US" i="1"/>
              <a:t>remote</a:t>
            </a:r>
            <a:r>
              <a:rPr lang="en-US" altLang="en-US"/>
              <a:t> procedure call is because it doesn’t matter if the other program is running on the same machine, another machine in the next cube, or somewhere on the Internet.</a:t>
            </a:r>
          </a:p>
          <a:p>
            <a:pPr lvl="1">
              <a:lnSpc>
                <a:spcPct val="90000"/>
              </a:lnSpc>
            </a:pPr>
            <a:endParaRPr lang="en-US" altLang="en-US"/>
          </a:p>
          <a:p>
            <a:pPr lvl="1">
              <a:lnSpc>
                <a:spcPct val="90000"/>
              </a:lnSpc>
            </a:pPr>
            <a:r>
              <a:rPr lang="en-US" altLang="en-US"/>
              <a:t>RPCs are potential security risks because they are designed to let other computers somewhere on a network to tell your computer what to do. Whenever someone discovers a flaw in an RPC-enabled program, there is the potential for someone with a network-connected computer to exploit the flaw in order to tell your computer what to do. Unfortunately, Windows users cannot disable RPC because Windows depends upon it, even if your computer is not connected to a network. Many Windows services are simply designed that way. In some cases, you can block an RPC port at your firewall, but Windows often depends so heavily on RPC mechanisms for basic functions that this is not always possible.</a:t>
            </a:r>
          </a:p>
          <a:p>
            <a:pPr lvl="1">
              <a:lnSpc>
                <a:spcPct val="90000"/>
              </a:lnSpc>
            </a:pPr>
            <a:endParaRPr lang="en-US" altLang="en-US"/>
          </a:p>
          <a:p>
            <a:pPr lvl="1">
              <a:lnSpc>
                <a:spcPct val="90000"/>
              </a:lnSpc>
            </a:pPr>
            <a:r>
              <a:rPr lang="en-US" altLang="en-US"/>
              <a:t>The most common way to exploit an RPC-related vulnerability is to attack the service that uses RPC, not RPC itself</a:t>
            </a:r>
          </a:p>
        </p:txBody>
      </p:sp>
    </p:spTree>
    <p:extLst>
      <p:ext uri="{BB962C8B-B14F-4D97-AF65-F5344CB8AC3E}">
        <p14:creationId xmlns:p14="http://schemas.microsoft.com/office/powerpoint/2010/main" val="3663256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22F924-3F70-4CF2-9C01-6407E901DF2A}" type="slidenum">
              <a:rPr lang="en-US" altLang="en-US"/>
              <a:pPr/>
              <a:t>63</a:t>
            </a:fld>
            <a:endParaRPr lang="en-US" alt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pPr lvl="1"/>
            <a:r>
              <a:rPr lang="en-US" altLang="en-US" sz="1000"/>
              <a:t>Linux does not have a history of being a single-user system. Therefore it has been designed from the ground-up to isolate users from applications, files and directories that affect the entire operating system. Each user is given a user directory where all of the user’s data files and configuration files are stored. When a user runs an application, such as a word processor, that word processor runs with the restricted privileges of the user. It can only write to the user’s own home directory. It cannot write to a system file or even to another user’s directory unless the administrator explicitly gives the user permission to do so.</a:t>
            </a:r>
          </a:p>
          <a:p>
            <a:pPr lvl="1"/>
            <a:endParaRPr lang="en-US" altLang="en-US" sz="1000"/>
          </a:p>
          <a:p>
            <a:pPr lvl="1"/>
            <a:r>
              <a:rPr lang="en-US" altLang="en-US" sz="1000"/>
              <a:t>Even more important, Linux provides almost all capabilities, such as the rendering of JPEG images, as modular libraries. As a result, when a word processor renders JPEG images, the JPEG rendering functions will run with the same restricted privileges as the word processor itself. If there is a flaw in the JPEG rendering routines, a malicious hacker can only exploit this flaw to gain the same privileges as the user, thus limiting the potential damage. This is the benefit of a modular system, and it follows more closely the spherical analogy of an ideally designed operating system (see the section </a:t>
            </a:r>
            <a:r>
              <a:rPr lang="en-US" altLang="en-US" sz="1000" i="1"/>
              <a:t>Windows is Monolithic by Design, not Modular</a:t>
            </a:r>
            <a:r>
              <a:rPr lang="en-US" altLang="en-US" sz="1000"/>
              <a:t>).</a:t>
            </a:r>
          </a:p>
          <a:p>
            <a:pPr lvl="1"/>
            <a:endParaRPr lang="en-US" altLang="en-US" sz="1000"/>
          </a:p>
          <a:p>
            <a:pPr lvl="1"/>
            <a:r>
              <a:rPr lang="en-US" altLang="en-US" sz="1000"/>
              <a:t>Given the default restrictions in the modular nature of Linux; it is nearly impossible to send an email to a Linux user that will infect the entire machine with a virus.</a:t>
            </a:r>
          </a:p>
        </p:txBody>
      </p:sp>
    </p:spTree>
    <p:extLst>
      <p:ext uri="{BB962C8B-B14F-4D97-AF65-F5344CB8AC3E}">
        <p14:creationId xmlns:p14="http://schemas.microsoft.com/office/powerpoint/2010/main" val="593300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A278E-5289-4E8C-ADFF-07511D668A74}" type="slidenum">
              <a:rPr lang="en-US" altLang="en-US"/>
              <a:pPr/>
              <a:t>64</a:t>
            </a:fld>
            <a:endParaRPr lang="en-US" alt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lvl="1"/>
            <a:r>
              <a:rPr lang="en-US" altLang="en-US"/>
              <a:t>Linux is for the most part a modularly designed operating system, from the kernel (the core “brains” of Linux) to the applications.</a:t>
            </a:r>
          </a:p>
          <a:p>
            <a:pPr lvl="1"/>
            <a:endParaRPr lang="en-US" altLang="en-US"/>
          </a:p>
          <a:p>
            <a:pPr lvl="1"/>
            <a:r>
              <a:rPr lang="en-US" altLang="en-US"/>
              <a:t>Not everything in Linux is modular. The two most popular graphical desktops, KDE and GNOME, are somewhat monolithic by design; at least enough so that an update to one part of GNOME or KDE can potentially break other parts of GNOME or KDE</a:t>
            </a:r>
          </a:p>
          <a:p>
            <a:pPr lvl="1"/>
            <a:endParaRPr lang="en-US" altLang="en-US"/>
          </a:p>
          <a:p>
            <a:pPr lvl="1"/>
            <a:r>
              <a:rPr lang="en-US" altLang="en-US"/>
              <a:t>The Linux kernel supports modular drivers, but it is essentially a monolithic kernel where services in the kernel are interdependent. Any adverse impact of this monolithic approach is minimized by the fact that the Linux kernel is designed to be as minimal a part of the system as possible.</a:t>
            </a:r>
          </a:p>
          <a:p>
            <a:pPr lvl="1"/>
            <a:endParaRPr lang="en-US" altLang="en-US"/>
          </a:p>
          <a:p>
            <a:pPr lvl="1"/>
            <a:r>
              <a:rPr lang="en-US" altLang="en-US"/>
              <a:t>Linux follows the following philosophy almost to a point of fanaticism: “Whenever a task can be done outside the kernel, it must be done outside the kernel.” This means that almost every useful feature in Linux (“useful” as perceived by an end user) is a feature that does not have access to the vulnerable parts of a Linux system.</a:t>
            </a:r>
          </a:p>
        </p:txBody>
      </p:sp>
    </p:spTree>
    <p:extLst>
      <p:ext uri="{BB962C8B-B14F-4D97-AF65-F5344CB8AC3E}">
        <p14:creationId xmlns:p14="http://schemas.microsoft.com/office/powerpoint/2010/main" val="2833271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3F9B8-8DBC-4C52-8E3B-3EEEEC538D52}" type="slidenum">
              <a:rPr lang="en-US" altLang="en-US"/>
              <a:pPr/>
              <a:t>65</a:t>
            </a:fld>
            <a:endParaRPr lang="en-US" alt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pPr lvl="1"/>
            <a:r>
              <a:rPr lang="en-US" altLang="en-US"/>
              <a:t>Most Linux distributions install programs with network access turned off by default. For example, the MySQL SQL database server is usually installed such that it does not listen to the network for instructions. If you build a web site using Apache and MySQL on the same server machine, then Apache will interact with MySQL without MySQL having to listen to the network</a:t>
            </a:r>
          </a:p>
          <a:p>
            <a:pPr lvl="1"/>
            <a:endParaRPr lang="en-US" altLang="en-US"/>
          </a:p>
          <a:p>
            <a:pPr lvl="1"/>
            <a:r>
              <a:rPr lang="en-US" altLang="en-US"/>
              <a:t>Even when Linux applications use the network by default, they are most often configured to respond only to the local machine and ignore any requests from other machines on the network.</a:t>
            </a:r>
          </a:p>
          <a:p>
            <a:pPr lvl="1"/>
            <a:endParaRPr lang="en-US" altLang="en-US"/>
          </a:p>
          <a:p>
            <a:pPr lvl="1"/>
            <a:r>
              <a:rPr lang="en-US" altLang="en-US"/>
              <a:t>Unlike Windows Server 2003, you can disable virtually all network-related RPC services on a Linux machine and still have a perfectly functional desktop.</a:t>
            </a:r>
          </a:p>
        </p:txBody>
      </p:sp>
    </p:spTree>
    <p:extLst>
      <p:ext uri="{BB962C8B-B14F-4D97-AF65-F5344CB8AC3E}">
        <p14:creationId xmlns:p14="http://schemas.microsoft.com/office/powerpoint/2010/main" val="1908965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8CDAE-1B06-4435-B6FC-4F39B89A8028}" type="slidenum">
              <a:rPr lang="en-US" altLang="en-US"/>
              <a:pPr/>
              <a:t>66</a:t>
            </a:fld>
            <a:endParaRPr lang="en-US" alt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pPr lvl="1"/>
            <a:r>
              <a:rPr lang="en-US" altLang="en-US"/>
              <a:t>A Linux server can be installed, and often should be installed as a “headless” system (no monitor is connected) and administered remotely. This is often the ideal type of installation for servers because a remotely administered server is not exposed to the same risks as a locally administered server.</a:t>
            </a:r>
          </a:p>
          <a:p>
            <a:pPr lvl="1"/>
            <a:endParaRPr lang="en-US" altLang="en-US"/>
          </a:p>
          <a:p>
            <a:pPr lvl="1"/>
            <a:r>
              <a:rPr lang="en-US" altLang="en-US"/>
              <a:t>For example, you can log into your desktop computer as a normal user with restricted privileges and administer the Linux server through a browser-based administration interface. Even the most critical browser-based security vulnerability affects only your local user-level account on the desktop, leaving the server untouched by the security hole.</a:t>
            </a:r>
          </a:p>
          <a:p>
            <a:pPr lvl="1"/>
            <a:endParaRPr lang="en-US" altLang="en-US"/>
          </a:p>
          <a:p>
            <a:r>
              <a:rPr lang="en-US" altLang="en-US"/>
              <a:t>This may be one of the most important differentiating factors between Linux and Windows, because it virtually negates most of the critical security vulnerabilities that are common to both Linux and Windows systems, such as the vulnerabilities of the Mozilla browser vs. the Internet Explorer browser </a:t>
            </a:r>
          </a:p>
        </p:txBody>
      </p:sp>
    </p:spTree>
    <p:extLst>
      <p:ext uri="{BB962C8B-B14F-4D97-AF65-F5344CB8AC3E}">
        <p14:creationId xmlns:p14="http://schemas.microsoft.com/office/powerpoint/2010/main" val="2777849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B0940-A7C8-4BD7-913F-48B30BAFBF45}" type="slidenum">
              <a:rPr lang="en-US" altLang="en-US"/>
              <a:pPr/>
              <a:t>68</a:t>
            </a:fld>
            <a:endParaRPr lang="en-US" alt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ltLang="en-US"/>
              <a:t>We will discuss on next few slides weakness of linux systems</a:t>
            </a:r>
          </a:p>
          <a:p>
            <a:endParaRPr lang="en-US" altLang="en-US"/>
          </a:p>
          <a:p>
            <a:r>
              <a:rPr lang="en-US" altLang="en-US"/>
              <a:t>Some of the most common and far-reaching vulnerabilities in default linux installations</a:t>
            </a:r>
          </a:p>
          <a:p>
            <a:endParaRPr lang="en-US" altLang="en-US"/>
          </a:p>
          <a:p>
            <a:pPr lvl="1"/>
            <a:r>
              <a:rPr lang="en-US" altLang="en-US"/>
              <a:t>Buffer overflows</a:t>
            </a:r>
          </a:p>
          <a:p>
            <a:pPr lvl="1"/>
            <a:r>
              <a:rPr lang="en-US" altLang="en-US"/>
              <a:t>Race conditions</a:t>
            </a:r>
          </a:p>
          <a:p>
            <a:pPr lvl="1"/>
            <a:r>
              <a:rPr lang="en-US" altLang="en-US"/>
              <a:t>Abuse of programs run “SetUID root”</a:t>
            </a:r>
          </a:p>
          <a:p>
            <a:pPr lvl="1"/>
            <a:r>
              <a:rPr lang="en-US" altLang="en-US"/>
              <a:t>Denial of Service (DoS)</a:t>
            </a:r>
          </a:p>
          <a:p>
            <a:pPr lvl="1"/>
            <a:r>
              <a:rPr lang="en-US" altLang="en-US"/>
              <a:t>Web application vulnerabilities</a:t>
            </a:r>
          </a:p>
          <a:p>
            <a:pPr lvl="1"/>
            <a:r>
              <a:rPr lang="en-US" altLang="en-US"/>
              <a:t>Rootkit attacks</a:t>
            </a:r>
          </a:p>
        </p:txBody>
      </p:sp>
    </p:spTree>
    <p:extLst>
      <p:ext uri="{BB962C8B-B14F-4D97-AF65-F5344CB8AC3E}">
        <p14:creationId xmlns:p14="http://schemas.microsoft.com/office/powerpoint/2010/main" val="902106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39C2E-C3C4-45DC-8103-97DB6F7B31D2}" type="slidenum">
              <a:rPr lang="en-US" altLang="en-US"/>
              <a:pPr/>
              <a:t>69</a:t>
            </a:fld>
            <a:endParaRPr lang="en-US" alt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altLang="en-US" sz="1000"/>
              <a:t>As we discuss earlier when “setuid” permissions bit is set program will run with the privileges of the user that owns it,  rather than those of the process or user executing it</a:t>
            </a:r>
          </a:p>
          <a:p>
            <a:endParaRPr lang="en-US" altLang="en-US" sz="1000"/>
          </a:p>
          <a:p>
            <a:r>
              <a:rPr lang="en-US" altLang="en-US" sz="1000"/>
              <a:t>SetUID root program is a root-owned program---Runs as root no matter who executes it</a:t>
            </a:r>
          </a:p>
          <a:p>
            <a:endParaRPr lang="en-US" altLang="en-US" sz="1000"/>
          </a:p>
          <a:p>
            <a:r>
              <a:rPr lang="en-US" altLang="en-US" sz="1000"/>
              <a:t>If setuid  root program can be exploited or abused in some way (for example via buffer overflow or race condition) then Unprivileged users can gain access to unauthorized privileged resources</a:t>
            </a:r>
          </a:p>
          <a:p>
            <a:endParaRPr lang="en-US" altLang="en-US" sz="1000"/>
          </a:p>
          <a:p>
            <a:r>
              <a:rPr lang="en-US" altLang="en-US" sz="1000"/>
              <a:t>So running setuid root is necessary  for programs that need to be run by unprivileged users yset must provide such users with access to privileged functions. For example changing their password, which requires changes to protected system files.</a:t>
            </a:r>
          </a:p>
          <a:p>
            <a:endParaRPr lang="en-US" altLang="en-US" sz="1000"/>
          </a:p>
          <a:p>
            <a:r>
              <a:rPr lang="en-US" altLang="en-US" sz="1000"/>
              <a:t>Thus such program required must programmed very carefully</a:t>
            </a:r>
          </a:p>
          <a:p>
            <a:endParaRPr lang="en-US" altLang="en-US" sz="1000"/>
          </a:p>
          <a:p>
            <a:r>
              <a:rPr lang="en-US" altLang="en-US" sz="1000"/>
              <a:t>Due to history of abuse against setuid root programs, major linux distributions no longer ship with unneccessary  setuid-root programs</a:t>
            </a:r>
          </a:p>
          <a:p>
            <a:endParaRPr lang="en-US" altLang="en-US" sz="1000"/>
          </a:p>
          <a:p>
            <a:r>
              <a:rPr lang="en-US" altLang="en-US" sz="1000"/>
              <a:t>But System attackers still scan for them</a:t>
            </a:r>
          </a:p>
          <a:p>
            <a:endParaRPr lang="en-US" altLang="en-US" sz="1000"/>
          </a:p>
          <a:p>
            <a:endParaRPr lang="en-US" altLang="en-US" sz="1000"/>
          </a:p>
          <a:p>
            <a:endParaRPr lang="en-US" altLang="en-US" sz="1000"/>
          </a:p>
        </p:txBody>
      </p:sp>
    </p:spTree>
    <p:extLst>
      <p:ext uri="{BB962C8B-B14F-4D97-AF65-F5344CB8AC3E}">
        <p14:creationId xmlns:p14="http://schemas.microsoft.com/office/powerpoint/2010/main" val="179938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1EC78-297A-4889-9004-47FF4EE38332}" type="slidenum">
              <a:rPr lang="en-US" altLang="en-US"/>
              <a:pPr/>
              <a:t>19</a:t>
            </a:fld>
            <a:endParaRPr lang="en-US" alt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02406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B6B3B-4792-4F9D-8C4C-3CC9833BDC14}" type="slidenum">
              <a:rPr lang="en-US" altLang="en-US"/>
              <a:pPr/>
              <a:t>70</a:t>
            </a:fld>
            <a:endParaRPr lang="en-US" alt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ltLang="en-US"/>
              <a:t>This is very broad category of vulnerabilitie</a:t>
            </a:r>
          </a:p>
          <a:p>
            <a:endParaRPr lang="en-US" altLang="en-US"/>
          </a:p>
          <a:p>
            <a:r>
              <a:rPr lang="en-US" altLang="en-US"/>
              <a:t>As we know web applications written in scripting languages such as PHP, Perl and Java, thus it may not be as prone to classic buffer overflows (thanks to the additional layers of abstraction presented by those languages)</a:t>
            </a:r>
          </a:p>
          <a:p>
            <a:endParaRPr lang="en-US" altLang="en-US"/>
          </a:p>
          <a:p>
            <a:r>
              <a:rPr lang="en-US" altLang="en-US"/>
              <a:t>However it can suffer from poor input handling, including cross-site scriptiing, SQL code injection</a:t>
            </a:r>
          </a:p>
          <a:p>
            <a:endParaRPr lang="en-US" altLang="en-US"/>
          </a:p>
          <a:p>
            <a:r>
              <a:rPr lang="en-US" altLang="en-US"/>
              <a:t>Now days, Linux distributions ship with few “enabled-by-default” web applications…for example default CGI scripts included with Apache Web server</a:t>
            </a:r>
          </a:p>
          <a:p>
            <a:endParaRPr lang="en-US" altLang="en-US"/>
          </a:p>
          <a:p>
            <a:endParaRPr lang="en-US" altLang="en-US"/>
          </a:p>
        </p:txBody>
      </p:sp>
    </p:spTree>
    <p:extLst>
      <p:ext uri="{BB962C8B-B14F-4D97-AF65-F5344CB8AC3E}">
        <p14:creationId xmlns:p14="http://schemas.microsoft.com/office/powerpoint/2010/main" val="1417135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7738E-92F9-44AF-A04E-1BAD1988DAF1}" type="slidenum">
              <a:rPr lang="en-US" altLang="en-US"/>
              <a:pPr/>
              <a:t>71</a:t>
            </a:fld>
            <a:endParaRPr lang="en-US" alt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pPr>
              <a:lnSpc>
                <a:spcPct val="90000"/>
              </a:lnSpc>
            </a:pPr>
            <a:r>
              <a:rPr lang="en-US" altLang="en-US"/>
              <a:t>This attack, which allows an attackers to cover her tracks, typically  occurs after root compromise</a:t>
            </a:r>
          </a:p>
          <a:p>
            <a:pPr>
              <a:lnSpc>
                <a:spcPct val="90000"/>
              </a:lnSpc>
            </a:pPr>
            <a:endParaRPr lang="en-US" altLang="en-US"/>
          </a:p>
          <a:p>
            <a:pPr>
              <a:lnSpc>
                <a:spcPct val="90000"/>
              </a:lnSpc>
            </a:pPr>
            <a:r>
              <a:rPr lang="en-US" altLang="en-US"/>
              <a:t>Rootkits began as collections of “hacked replacements” for common unix commands (like ls) that behaved like legitimate commands they replaced, except for hiding an attacker’s  file, directories or processes. For example, if an attacker was able to replace a compromised linux system ls command with a rookkit version of ls, then anyone executing ls command to view files and directories would see everything except that attacker’s files and directories</a:t>
            </a:r>
          </a:p>
          <a:p>
            <a:pPr>
              <a:lnSpc>
                <a:spcPct val="90000"/>
              </a:lnSpc>
            </a:pPr>
            <a:endParaRPr lang="en-US" altLang="en-US"/>
          </a:p>
          <a:p>
            <a:pPr>
              <a:lnSpc>
                <a:spcPct val="90000"/>
              </a:lnSpc>
            </a:pPr>
            <a:r>
              <a:rPr lang="en-US" altLang="en-US"/>
              <a:t>Since the advent of loadable kernel modules (LKMs), rootkits have more frequently taken the form  of LKMs.  An LKM rootkit covers the tracks of attackers in kernal space and intercept system calls pertaining to any user’s attempts to view the intruder’s resources.</a:t>
            </a:r>
          </a:p>
          <a:p>
            <a:pPr>
              <a:lnSpc>
                <a:spcPct val="90000"/>
              </a:lnSpc>
            </a:pPr>
            <a:endParaRPr lang="en-US" altLang="en-US"/>
          </a:p>
          <a:p>
            <a:pPr>
              <a:lnSpc>
                <a:spcPct val="90000"/>
              </a:lnSpc>
            </a:pPr>
            <a:r>
              <a:rPr lang="en-US" altLang="en-US"/>
              <a:t>Luckily, LKM rootkit is not completes invisible</a:t>
            </a:r>
          </a:p>
          <a:p>
            <a:pPr>
              <a:lnSpc>
                <a:spcPct val="90000"/>
              </a:lnSpc>
            </a:pPr>
            <a:endParaRPr lang="en-US" altLang="en-US"/>
          </a:p>
          <a:p>
            <a:pPr>
              <a:lnSpc>
                <a:spcPct val="90000"/>
              </a:lnSpc>
            </a:pPr>
            <a:r>
              <a:rPr lang="en-US" altLang="en-US"/>
              <a:t>Many traditional LKM rootkits are detectable with scrip chkrootkit, available at www.chkrootkit.org.</a:t>
            </a:r>
          </a:p>
          <a:p>
            <a:pPr>
              <a:lnSpc>
                <a:spcPct val="90000"/>
              </a:lnSpc>
            </a:pPr>
            <a:endParaRPr lang="en-US" altLang="en-US"/>
          </a:p>
          <a:p>
            <a:pPr>
              <a:lnSpc>
                <a:spcPct val="90000"/>
              </a:lnSpc>
            </a:pPr>
            <a:r>
              <a:rPr lang="en-US" altLang="en-US"/>
              <a:t>However attacker gets far enough, we have to wipe and rebuild system</a:t>
            </a:r>
          </a:p>
          <a:p>
            <a:pPr>
              <a:lnSpc>
                <a:spcPct val="90000"/>
              </a:lnSpc>
            </a:pPr>
            <a:endParaRPr lang="en-US" altLang="en-US"/>
          </a:p>
          <a:p>
            <a:pPr>
              <a:lnSpc>
                <a:spcPct val="90000"/>
              </a:lnSpc>
            </a:pPr>
            <a:endParaRPr lang="en-US" altLang="en-US"/>
          </a:p>
          <a:p>
            <a:pPr>
              <a:lnSpc>
                <a:spcPct val="90000"/>
              </a:lnSpc>
            </a:pPr>
            <a:endParaRPr lang="en-US" altLang="en-US"/>
          </a:p>
        </p:txBody>
      </p:sp>
    </p:spTree>
    <p:extLst>
      <p:ext uri="{BB962C8B-B14F-4D97-AF65-F5344CB8AC3E}">
        <p14:creationId xmlns:p14="http://schemas.microsoft.com/office/powerpoint/2010/main" val="3439733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1D0A9-4E84-4DB0-9CF3-3E471AF1EDDE}" type="slidenum">
              <a:rPr lang="en-US" altLang="en-US"/>
              <a:pPr/>
              <a:t>76</a:t>
            </a:fld>
            <a:endParaRPr lang="en-US" alt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altLang="en-US"/>
              <a:t>Process of hardening is process of shoring up defenses, reducing the amount of functionality exposed to untrusted users and disabling  less-used features. </a:t>
            </a:r>
          </a:p>
          <a:p>
            <a:endParaRPr lang="en-US" altLang="en-US"/>
          </a:p>
          <a:p>
            <a:r>
              <a:rPr lang="en-US" altLang="en-US"/>
              <a:t>In microsoft it called Attack surface reduction.</a:t>
            </a:r>
          </a:p>
          <a:p>
            <a:endParaRPr lang="en-US" altLang="en-US"/>
          </a:p>
          <a:p>
            <a:r>
              <a:rPr lang="en-US" altLang="en-US"/>
              <a:t>The concept is simple: apply 80/20 rule to features. If the feature is not used by 80% of population, then feature should be disabled by default. </a:t>
            </a:r>
          </a:p>
          <a:p>
            <a:endParaRPr lang="en-US" altLang="en-US"/>
          </a:p>
          <a:p>
            <a:r>
              <a:rPr lang="en-US" altLang="en-US"/>
              <a:t>While this was goal it was not always achievable, as disabling too many features makes product unusable for nontechnical  users.</a:t>
            </a:r>
          </a:p>
          <a:p>
            <a:endParaRPr lang="en-US" altLang="en-US"/>
          </a:p>
          <a:p>
            <a:endParaRPr lang="en-US" altLang="en-US"/>
          </a:p>
          <a:p>
            <a:r>
              <a:rPr lang="en-US" altLang="en-US"/>
              <a:t>Servers easier to harden because</a:t>
            </a:r>
          </a:p>
          <a:p>
            <a:endParaRPr lang="en-US" altLang="en-US"/>
          </a:p>
          <a:p>
            <a:pPr lvl="1"/>
            <a:r>
              <a:rPr lang="en-US" altLang="en-US"/>
              <a:t>Used for specific and controlled purposes</a:t>
            </a:r>
          </a:p>
          <a:p>
            <a:pPr lvl="1"/>
            <a:r>
              <a:rPr lang="en-US" altLang="en-US"/>
              <a:t>Administrative users with better skills than workstation users</a:t>
            </a:r>
          </a:p>
          <a:p>
            <a:pPr lvl="2"/>
            <a:endParaRPr lang="en-US" altLang="en-US"/>
          </a:p>
          <a:p>
            <a:endParaRPr lang="en-US" altLang="en-US"/>
          </a:p>
          <a:p>
            <a:endParaRPr lang="en-US" altLang="en-US"/>
          </a:p>
        </p:txBody>
      </p:sp>
    </p:spTree>
    <p:extLst>
      <p:ext uri="{BB962C8B-B14F-4D97-AF65-F5344CB8AC3E}">
        <p14:creationId xmlns:p14="http://schemas.microsoft.com/office/powerpoint/2010/main" val="759414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D72EA-B67D-4998-9110-75BC4BBF1909}" type="slidenum">
              <a:rPr lang="en-US" altLang="en-US"/>
              <a:pPr/>
              <a:t>77</a:t>
            </a:fld>
            <a:endParaRPr lang="en-US" alt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ltLang="en-US"/>
              <a:t>After 2001, microsoft decide to change its software development process to better accommodate secure design, coding, testing and maintenance  requirements, with one goal in mind: reduce the number of vulnerabilities in all microsoft products.</a:t>
            </a:r>
          </a:p>
          <a:p>
            <a:endParaRPr lang="en-US" altLang="en-US"/>
          </a:p>
          <a:p>
            <a:r>
              <a:rPr lang="en-US" altLang="en-US"/>
              <a:t>This process improvement is called the security development lifecycle. </a:t>
            </a:r>
          </a:p>
          <a:p>
            <a:endParaRPr lang="en-US" altLang="en-US"/>
          </a:p>
          <a:p>
            <a:r>
              <a:rPr lang="en-US" altLang="en-US"/>
              <a:t>The core SDL requirements includes mandatory security education, secure design requirements, attack surface analysis and reduction…etc.</a:t>
            </a:r>
          </a:p>
        </p:txBody>
      </p:sp>
    </p:spTree>
    <p:extLst>
      <p:ext uri="{BB962C8B-B14F-4D97-AF65-F5344CB8AC3E}">
        <p14:creationId xmlns:p14="http://schemas.microsoft.com/office/powerpoint/2010/main" val="2010669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4BE82-994D-4633-BF76-F8669C29B0A5}" type="slidenum">
              <a:rPr lang="en-US" altLang="en-US"/>
              <a:pPr/>
              <a:t>78</a:t>
            </a:fld>
            <a:endParaRPr lang="en-US" alt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ltLang="en-US"/>
              <a:t>The principle of least privilege dictates that users should operate with just enough privilage  to get the tasks done, and no more.</a:t>
            </a:r>
          </a:p>
          <a:p>
            <a:endParaRPr lang="en-US" altLang="en-US"/>
          </a:p>
          <a:p>
            <a:r>
              <a:rPr lang="en-US" altLang="en-US"/>
              <a:t>Historically, windows xp users operated by default  as members of the local administrators group, this was simply done for application compatibility reasons. In some cases( if applications run on windows 95,98 may not run on windows xp without administrator privilege) a windows xp user running as a “standard user” could run into some errors.</a:t>
            </a:r>
          </a:p>
          <a:p>
            <a:endParaRPr lang="en-US" altLang="en-US"/>
          </a:p>
          <a:p>
            <a:r>
              <a:rPr lang="en-US" altLang="en-US"/>
              <a:t>Another defense is to strip privileges from an account soon after an application start</a:t>
            </a:r>
          </a:p>
          <a:p>
            <a:endParaRPr lang="en-US" altLang="en-US"/>
          </a:p>
          <a:p>
            <a:r>
              <a:rPr lang="en-US" altLang="en-US"/>
              <a:t>Windows Vista reserves default with UAC</a:t>
            </a:r>
          </a:p>
          <a:p>
            <a:pPr lvl="1"/>
            <a:r>
              <a:rPr lang="en-US" altLang="en-US"/>
              <a:t>Users prompted to perform privileged operations</a:t>
            </a:r>
          </a:p>
          <a:p>
            <a:pPr lvl="1"/>
            <a:endParaRPr lang="en-US" altLang="en-US"/>
          </a:p>
          <a:p>
            <a:endParaRPr lang="en-US" altLang="en-US"/>
          </a:p>
          <a:p>
            <a:endParaRPr lang="en-US" altLang="en-US"/>
          </a:p>
        </p:txBody>
      </p:sp>
    </p:spTree>
    <p:extLst>
      <p:ext uri="{BB962C8B-B14F-4D97-AF65-F5344CB8AC3E}">
        <p14:creationId xmlns:p14="http://schemas.microsoft.com/office/powerpoint/2010/main" val="3775790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AD08E-BD40-419A-863C-8445C0417C01}" type="slidenum">
              <a:rPr lang="en-US" altLang="en-US"/>
              <a:pPr/>
              <a:t>79</a:t>
            </a:fld>
            <a:endParaRPr lang="en-US" alt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altLang="en-US"/>
              <a:t>There is one big problem with defenses that focus on user and user accounts: they do nothing to protect computers from low-level network attacks. So we need network defences.</a:t>
            </a:r>
          </a:p>
          <a:p>
            <a:endParaRPr lang="en-US" altLang="en-US"/>
          </a:p>
          <a:p>
            <a:r>
              <a:rPr lang="en-US" altLang="en-US"/>
              <a:t>Windows offers many network defenses, most notably native IPSec and IPv6, and bi-directional firewall.</a:t>
            </a:r>
          </a:p>
          <a:p>
            <a:endParaRPr lang="en-US" altLang="en-US"/>
          </a:p>
          <a:p>
            <a:r>
              <a:rPr lang="en-US" altLang="en-US"/>
              <a:t>See book for Detail discussion </a:t>
            </a:r>
          </a:p>
        </p:txBody>
      </p:sp>
    </p:spTree>
    <p:extLst>
      <p:ext uri="{BB962C8B-B14F-4D97-AF65-F5344CB8AC3E}">
        <p14:creationId xmlns:p14="http://schemas.microsoft.com/office/powerpoint/2010/main" val="4251423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23B21-C496-4C26-8614-F2B58ADAFDC7}" type="slidenum">
              <a:rPr lang="en-US" altLang="en-US"/>
              <a:pPr/>
              <a:t>81</a:t>
            </a:fld>
            <a:endParaRPr lang="en-US" alt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pPr>
              <a:lnSpc>
                <a:spcPct val="90000"/>
              </a:lnSpc>
            </a:pPr>
            <a:r>
              <a:rPr lang="en-US" altLang="en-US"/>
              <a:t>Windows includes full-fledged cryptographic defenses such as EFS, Bitlocker, data protection APIs</a:t>
            </a:r>
          </a:p>
          <a:p>
            <a:pPr>
              <a:lnSpc>
                <a:spcPct val="90000"/>
              </a:lnSpc>
            </a:pPr>
            <a:endParaRPr lang="en-US" altLang="en-US"/>
          </a:p>
          <a:p>
            <a:pPr>
              <a:lnSpc>
                <a:spcPct val="90000"/>
              </a:lnSpc>
            </a:pPr>
            <a:r>
              <a:rPr lang="en-US" altLang="en-US"/>
              <a:t>ETS allows files and directories to be encrypted and decrypted transparently for authorized users.</a:t>
            </a:r>
          </a:p>
          <a:p>
            <a:pPr>
              <a:lnSpc>
                <a:spcPct val="90000"/>
              </a:lnSpc>
            </a:pPr>
            <a:endParaRPr lang="en-US" altLang="en-US"/>
          </a:p>
          <a:p>
            <a:pPr>
              <a:lnSpc>
                <a:spcPct val="90000"/>
              </a:lnSpc>
            </a:pPr>
            <a:r>
              <a:rPr lang="en-US" altLang="en-US"/>
              <a:t>At a very high level, EFS works by generating a random encryption key and storing that key, encrypted using the user’s encryption key. This key is protected by data protection api in windows and the key used by DPAPI is derived form the user’s password.</a:t>
            </a:r>
          </a:p>
          <a:p>
            <a:pPr>
              <a:lnSpc>
                <a:spcPct val="90000"/>
              </a:lnSpc>
            </a:pPr>
            <a:endParaRPr lang="en-US" altLang="en-US"/>
          </a:p>
          <a:p>
            <a:pPr>
              <a:lnSpc>
                <a:spcPct val="90000"/>
              </a:lnSpc>
            </a:pPr>
            <a:r>
              <a:rPr lang="en-US" altLang="en-US"/>
              <a:t>Thus , Data protection API  allows users to encrypt and decrypt data transparently.</a:t>
            </a:r>
          </a:p>
          <a:p>
            <a:pPr>
              <a:lnSpc>
                <a:spcPct val="90000"/>
              </a:lnSpc>
            </a:pPr>
            <a:endParaRPr lang="en-US" altLang="en-US"/>
          </a:p>
          <a:p>
            <a:pPr>
              <a:lnSpc>
                <a:spcPct val="90000"/>
              </a:lnSpc>
            </a:pPr>
            <a:r>
              <a:rPr lang="en-US" altLang="en-US"/>
              <a:t>Bitlocker encrypts the entire volume with using AES, and the encryption key is stored either on a USB drive or within a Trusted platform module (TPM) chip on the computer motherboard.</a:t>
            </a:r>
          </a:p>
          <a:p>
            <a:pPr>
              <a:lnSpc>
                <a:spcPct val="90000"/>
              </a:lnSpc>
            </a:pPr>
            <a:r>
              <a:rPr lang="en-US" altLang="en-US"/>
              <a:t>When booting a system that requires the USB device, the device must be present so the keys can be read by the computer, after which Bitlocker decrypts the hard drive on the fly, with no perceptible performance degradation.</a:t>
            </a:r>
          </a:p>
          <a:p>
            <a:pPr>
              <a:lnSpc>
                <a:spcPct val="90000"/>
              </a:lnSpc>
            </a:pPr>
            <a:endParaRPr lang="en-US" altLang="en-US"/>
          </a:p>
          <a:p>
            <a:pPr>
              <a:lnSpc>
                <a:spcPct val="90000"/>
              </a:lnSpc>
            </a:pPr>
            <a:endParaRPr lang="en-US" altLang="en-US"/>
          </a:p>
        </p:txBody>
      </p:sp>
    </p:spTree>
    <p:extLst>
      <p:ext uri="{BB962C8B-B14F-4D97-AF65-F5344CB8AC3E}">
        <p14:creationId xmlns:p14="http://schemas.microsoft.com/office/powerpoint/2010/main" val="1976717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25B4F-EC4B-4472-9DB4-9DE864364378}" type="slidenum">
              <a:rPr lang="en-US" altLang="en-US"/>
              <a:pPr/>
              <a:t>84</a:t>
            </a:fld>
            <a:endParaRPr lang="en-US" alt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altLang="en-US"/>
              <a:t>Linux system security begins at operating system installation time: one of the most critical, system impacting decisions a system admin makes is what software will run on the system.</a:t>
            </a:r>
          </a:p>
          <a:p>
            <a:endParaRPr lang="en-US" altLang="en-US"/>
          </a:p>
          <a:p>
            <a:r>
              <a:rPr lang="en-US" altLang="en-US"/>
              <a:t>What software you should not run? </a:t>
            </a:r>
          </a:p>
          <a:p>
            <a:endParaRPr lang="en-US" altLang="en-US"/>
          </a:p>
          <a:p>
            <a:pPr lvl="1"/>
            <a:r>
              <a:rPr lang="en-US" altLang="en-US"/>
              <a:t>SMTP relay, X Window system, RPC services, R-services, inetd, SMTP daemons, telnet etc</a:t>
            </a:r>
          </a:p>
          <a:p>
            <a:endParaRPr lang="en-US" altLang="en-US"/>
          </a:p>
          <a:p>
            <a:r>
              <a:rPr lang="en-US" altLang="en-US"/>
              <a:t>Additionally, Linux installation  utilities also perform varying amounts of initial system and  software configuration such as</a:t>
            </a:r>
          </a:p>
          <a:p>
            <a:endParaRPr lang="en-US" altLang="en-US"/>
          </a:p>
          <a:p>
            <a:r>
              <a:rPr lang="en-US" altLang="en-US"/>
              <a:t>    Setting root password</a:t>
            </a:r>
          </a:p>
          <a:p>
            <a:pPr lvl="1"/>
            <a:r>
              <a:rPr lang="en-US" altLang="en-US"/>
              <a:t>Creating a non-root user account</a:t>
            </a:r>
          </a:p>
          <a:p>
            <a:pPr lvl="1"/>
            <a:r>
              <a:rPr lang="en-US" altLang="en-US"/>
              <a:t>Setting an overall system security level</a:t>
            </a:r>
          </a:p>
          <a:p>
            <a:pPr lvl="1"/>
            <a:r>
              <a:rPr lang="en-US" altLang="en-US"/>
              <a:t>Enabling a simple host-based firewall policy</a:t>
            </a:r>
          </a:p>
          <a:p>
            <a:pPr lvl="1"/>
            <a:r>
              <a:rPr lang="en-US" altLang="en-US"/>
              <a:t>Enabling SELinux</a:t>
            </a:r>
          </a:p>
          <a:p>
            <a:pPr lvl="1"/>
            <a:endParaRPr lang="en-US" altLang="en-US"/>
          </a:p>
          <a:p>
            <a:endParaRPr lang="en-US" altLang="en-US"/>
          </a:p>
        </p:txBody>
      </p:sp>
    </p:spTree>
    <p:extLst>
      <p:ext uri="{BB962C8B-B14F-4D97-AF65-F5344CB8AC3E}">
        <p14:creationId xmlns:p14="http://schemas.microsoft.com/office/powerpoint/2010/main" val="705896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A613F-B30A-43FD-A560-BB8F26A82057}" type="slidenum">
              <a:rPr lang="en-US" altLang="en-US"/>
              <a:pPr/>
              <a:t>85</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ltLang="en-US"/>
              <a:t>Carefully selecting what gets installed on linux system is an important but also they must also kept up to date with security patches and configure securely</a:t>
            </a:r>
          </a:p>
          <a:p>
            <a:endParaRPr lang="en-US" altLang="en-US"/>
          </a:p>
          <a:p>
            <a:r>
              <a:rPr lang="en-US" altLang="en-US"/>
              <a:t>Patch rat-race : there will always be software vulnerabilities that attackers are able to exploit for some period of time before vendor issue patches for them.</a:t>
            </a:r>
          </a:p>
          <a:p>
            <a:endParaRPr lang="en-US" altLang="en-US"/>
          </a:p>
          <a:p>
            <a:r>
              <a:rPr lang="en-US" altLang="en-US"/>
              <a:t>Good news is modern linux distributions includes tools for automatically download and install security updates</a:t>
            </a:r>
          </a:p>
          <a:p>
            <a:endParaRPr lang="en-US" altLang="en-US"/>
          </a:p>
          <a:p>
            <a:endParaRPr lang="en-US" altLang="en-US"/>
          </a:p>
          <a:p>
            <a:r>
              <a:rPr lang="en-US" altLang="en-US"/>
              <a:t>Should not run automatic updates on change-controlled systems without testing because it may introduce instability</a:t>
            </a:r>
          </a:p>
          <a:p>
            <a:endParaRPr lang="en-US" altLang="en-US"/>
          </a:p>
        </p:txBody>
      </p:sp>
    </p:spTree>
    <p:extLst>
      <p:ext uri="{BB962C8B-B14F-4D97-AF65-F5344CB8AC3E}">
        <p14:creationId xmlns:p14="http://schemas.microsoft.com/office/powerpoint/2010/main" val="3129620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95FC7-25F3-4336-91EC-84F998866679}" type="slidenum">
              <a:rPr lang="en-US" altLang="en-US"/>
              <a:pPr/>
              <a:t>86</a:t>
            </a:fld>
            <a:endParaRPr lang="en-US" alt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ltLang="en-US"/>
              <a:t>One of the most important  attack vectors in linux threats is the network</a:t>
            </a:r>
          </a:p>
          <a:p>
            <a:endParaRPr lang="en-US" altLang="en-US"/>
          </a:p>
          <a:p>
            <a:r>
              <a:rPr lang="en-US" altLang="en-US"/>
              <a:t>Network-level access control (that is, controls that restrict access to local resources based on ip addresses of the networked system attempting to access them) are there for import tool in linux security</a:t>
            </a:r>
          </a:p>
        </p:txBody>
      </p:sp>
    </p:spTree>
    <p:extLst>
      <p:ext uri="{BB962C8B-B14F-4D97-AF65-F5344CB8AC3E}">
        <p14:creationId xmlns:p14="http://schemas.microsoft.com/office/powerpoint/2010/main" val="125630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BD55E-9395-4687-8045-19B5C37AF3F5}" type="slidenum">
              <a:rPr lang="en-US" altLang="en-US"/>
              <a:pPr/>
              <a:t>22</a:t>
            </a:fld>
            <a:endParaRPr lang="en-US" alt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04506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3C19D-37CD-42E7-BD59-9DA94A4D3380}" type="slidenum">
              <a:rPr lang="en-US" altLang="en-US"/>
              <a:pPr/>
              <a:t>87</a:t>
            </a:fld>
            <a:endParaRPr lang="en-US" alt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ltLang="en-US"/>
              <a:t>Linux kernel’s native firewall mechanism, netfilter is powerful tool because netfilter is commonly referred  to by the name of its user-space frontend, iptables.</a:t>
            </a:r>
          </a:p>
          <a:p>
            <a:endParaRPr lang="en-US" altLang="en-US"/>
          </a:p>
          <a:p>
            <a:r>
              <a:rPr lang="en-US" altLang="en-US"/>
              <a:t>Useful on firewalls, servers, desktop</a:t>
            </a:r>
          </a:p>
          <a:p>
            <a:endParaRPr lang="en-US" altLang="en-US"/>
          </a:p>
          <a:p>
            <a:r>
              <a:rPr lang="en-US" altLang="en-US"/>
              <a:t>Typically for “personal” firewall use will:</a:t>
            </a:r>
          </a:p>
          <a:p>
            <a:pPr lvl="1"/>
            <a:r>
              <a:rPr lang="en-US" altLang="en-US"/>
              <a:t>Allow incoming requests to specified  services</a:t>
            </a:r>
          </a:p>
          <a:p>
            <a:pPr lvl="1"/>
            <a:r>
              <a:rPr lang="en-US" altLang="en-US"/>
              <a:t>Block all other inbound service requests</a:t>
            </a:r>
          </a:p>
          <a:p>
            <a:pPr lvl="1"/>
            <a:r>
              <a:rPr lang="en-US" altLang="en-US"/>
              <a:t>Allow all outbound (locally-originating) requests</a:t>
            </a:r>
          </a:p>
          <a:p>
            <a:pPr lvl="1"/>
            <a:endParaRPr lang="en-US" altLang="en-US"/>
          </a:p>
          <a:p>
            <a:r>
              <a:rPr lang="en-US" altLang="en-US"/>
              <a:t>Do have automated rule generators</a:t>
            </a:r>
          </a:p>
          <a:p>
            <a:endParaRPr lang="en-US" altLang="en-US"/>
          </a:p>
          <a:p>
            <a:r>
              <a:rPr lang="en-US" altLang="en-US"/>
              <a:t>If need greater security, manually configuration required</a:t>
            </a:r>
          </a:p>
          <a:p>
            <a:endParaRPr lang="en-US" altLang="en-US"/>
          </a:p>
        </p:txBody>
      </p:sp>
    </p:spTree>
    <p:extLst>
      <p:ext uri="{BB962C8B-B14F-4D97-AF65-F5344CB8AC3E}">
        <p14:creationId xmlns:p14="http://schemas.microsoft.com/office/powerpoint/2010/main" val="939241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DAF29-CDC1-42B7-B710-4AE7A4890392}" type="slidenum">
              <a:rPr lang="en-US" altLang="en-US"/>
              <a:pPr/>
              <a:t>89</a:t>
            </a:fld>
            <a:endParaRPr lang="en-US" alt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ltLang="en-US"/>
              <a:t>These guidelines user need to follow for security</a:t>
            </a:r>
          </a:p>
          <a:p>
            <a:endParaRPr lang="en-US" altLang="en-US"/>
          </a:p>
          <a:p>
            <a:pPr lvl="1"/>
            <a:r>
              <a:rPr lang="en-US" altLang="en-US"/>
              <a:t>Be careful setting file / directory permissions</a:t>
            </a:r>
          </a:p>
          <a:p>
            <a:pPr lvl="1"/>
            <a:r>
              <a:rPr lang="en-US" altLang="en-US"/>
              <a:t>Use groups to differentiate between roles</a:t>
            </a:r>
          </a:p>
          <a:p>
            <a:pPr lvl="1"/>
            <a:r>
              <a:rPr lang="en-US" altLang="en-US"/>
              <a:t>Use extreme care in granting / using root privileges</a:t>
            </a:r>
          </a:p>
          <a:p>
            <a:endParaRPr lang="en-US" altLang="en-US"/>
          </a:p>
          <a:p>
            <a:endParaRPr lang="en-US" altLang="en-US"/>
          </a:p>
          <a:p>
            <a:endParaRPr lang="en-US" altLang="en-US"/>
          </a:p>
        </p:txBody>
      </p:sp>
    </p:spTree>
    <p:extLst>
      <p:ext uri="{BB962C8B-B14F-4D97-AF65-F5344CB8AC3E}">
        <p14:creationId xmlns:p14="http://schemas.microsoft.com/office/powerpoint/2010/main" val="4191139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238D1-E611-4DA9-828B-0E8873A8BAAD}" type="slidenum">
              <a:rPr lang="en-US" altLang="en-US"/>
              <a:pPr/>
              <a:t>90</a:t>
            </a:fld>
            <a:endParaRPr lang="en-US" alt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ltLang="en-US"/>
              <a:t>Password againg is ste globally in the files /etc/login.defs and /etc/default/useradd but these settings are only applied when new user accounts are created</a:t>
            </a:r>
          </a:p>
          <a:p>
            <a:endParaRPr lang="en-US" altLang="en-US"/>
          </a:p>
          <a:p>
            <a:r>
              <a:rPr lang="en-US" altLang="en-US"/>
              <a:t>To modify password lifetime for existing account use the ‘change’ command</a:t>
            </a:r>
          </a:p>
        </p:txBody>
      </p:sp>
    </p:spTree>
    <p:extLst>
      <p:ext uri="{BB962C8B-B14F-4D97-AF65-F5344CB8AC3E}">
        <p14:creationId xmlns:p14="http://schemas.microsoft.com/office/powerpoint/2010/main" val="3260965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3A682-12F3-4855-AA63-A313F8543564}" type="slidenum">
              <a:rPr lang="en-US" altLang="en-US"/>
              <a:pPr/>
              <a:t>91</a:t>
            </a:fld>
            <a:endParaRPr lang="en-US" alt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altLang="en-US"/>
              <a:t>“su” command allows users to run as root</a:t>
            </a:r>
          </a:p>
          <a:p>
            <a:endParaRPr lang="en-US" altLang="en-US"/>
          </a:p>
          <a:p>
            <a:r>
              <a:rPr lang="en-US" altLang="en-US"/>
              <a:t>Su with –c flag allows you to specify a single command to run as root rather than an entire shell session.</a:t>
            </a:r>
          </a:p>
          <a:p>
            <a:r>
              <a:rPr lang="en-US" altLang="en-US"/>
              <a:t> </a:t>
            </a:r>
          </a:p>
          <a:p>
            <a:r>
              <a:rPr lang="en-US" altLang="en-US"/>
              <a:t>However, this require you to enter the root password, so required root password sharing. So only good for small number of people.</a:t>
            </a:r>
          </a:p>
          <a:p>
            <a:endParaRPr lang="en-US" altLang="en-US"/>
          </a:p>
          <a:p>
            <a:r>
              <a:rPr lang="en-US" altLang="en-US"/>
              <a:t>SELinux RBAC can limit root authority but it’s complex</a:t>
            </a:r>
          </a:p>
          <a:p>
            <a:endParaRPr lang="en-US" altLang="en-US"/>
          </a:p>
          <a:p>
            <a:r>
              <a:rPr lang="en-US" altLang="en-US"/>
              <a:t>Middle ground solution is sudo command. Sudo is configured via the file/etc/sudoers, but you should not edit this file directly. Rather you should used command visudo, which opens a special vi session.</a:t>
            </a:r>
          </a:p>
        </p:txBody>
      </p:sp>
    </p:spTree>
    <p:extLst>
      <p:ext uri="{BB962C8B-B14F-4D97-AF65-F5344CB8AC3E}">
        <p14:creationId xmlns:p14="http://schemas.microsoft.com/office/powerpoint/2010/main" val="35460044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EBD5C-4AEA-4A2E-B1F6-6155E07CCAB4}" type="slidenum">
              <a:rPr lang="en-US" altLang="en-US"/>
              <a:pPr/>
              <a:t>92</a:t>
            </a:fld>
            <a:endParaRPr lang="en-US" alt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ltLang="en-US"/>
              <a:t>Logging isn’t a proactive control because logs only tell you about bad things that have already happened. </a:t>
            </a:r>
          </a:p>
          <a:p>
            <a:endParaRPr lang="en-US" altLang="en-US"/>
          </a:p>
          <a:p>
            <a:r>
              <a:rPr lang="en-US" altLang="en-US"/>
              <a:t>But effective logging helps ensure that the event of a system failure, sysystm admins can more quickly and accurately identify cause therefore effectively focus on recovery and remediation efforts</a:t>
            </a:r>
          </a:p>
          <a:p>
            <a:endParaRPr lang="en-US" altLang="en-US"/>
          </a:p>
          <a:p>
            <a:r>
              <a:rPr lang="en-US" altLang="en-US"/>
              <a:t>Linux logs using syslogd or Syslog-NG</a:t>
            </a:r>
          </a:p>
          <a:p>
            <a:endParaRPr lang="en-US" altLang="en-US"/>
          </a:p>
          <a:p>
            <a:r>
              <a:rPr lang="en-US" altLang="en-US"/>
              <a:t>Syslog-NG preferable because it has:</a:t>
            </a:r>
          </a:p>
          <a:p>
            <a:endParaRPr lang="en-US" altLang="en-US"/>
          </a:p>
          <a:p>
            <a:pPr lvl="1"/>
            <a:r>
              <a:rPr lang="en-US" altLang="en-US"/>
              <a:t>Variety of log-data sources / destinations</a:t>
            </a:r>
          </a:p>
          <a:p>
            <a:pPr lvl="1"/>
            <a:r>
              <a:rPr lang="en-US" altLang="en-US"/>
              <a:t>Much more flexible “rules engine” to configure</a:t>
            </a:r>
          </a:p>
          <a:p>
            <a:pPr lvl="1"/>
            <a:r>
              <a:rPr lang="en-US" altLang="en-US"/>
              <a:t>Can log via TCP which can be encrypted</a:t>
            </a:r>
          </a:p>
          <a:p>
            <a:pPr lvl="1"/>
            <a:endParaRPr lang="en-US" altLang="en-US"/>
          </a:p>
          <a:p>
            <a:r>
              <a:rPr lang="en-US" altLang="en-US"/>
              <a:t>Log files require careful management</a:t>
            </a:r>
          </a:p>
          <a:p>
            <a:endParaRPr lang="en-US" altLang="en-US"/>
          </a:p>
        </p:txBody>
      </p:sp>
    </p:spTree>
    <p:extLst>
      <p:ext uri="{BB962C8B-B14F-4D97-AF65-F5344CB8AC3E}">
        <p14:creationId xmlns:p14="http://schemas.microsoft.com/office/powerpoint/2010/main" val="135733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A81CF-9FFF-4EAE-9F4D-7B169245AA18}" type="slidenum">
              <a:rPr lang="en-US" altLang="en-US"/>
              <a:pPr/>
              <a:t>23</a:t>
            </a:fld>
            <a:endParaRPr lang="en-US" alt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1313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1C11B-C307-4D38-9B4F-FC80B77FD672}" type="slidenum">
              <a:rPr lang="en-US" altLang="en-US"/>
              <a:pPr/>
              <a:t>24</a:t>
            </a:fld>
            <a:endParaRPr lang="en-US" alt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7027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E41AD-FB22-453D-8D32-676D109FBFF1}" type="slidenum">
              <a:rPr lang="en-US" altLang="en-US"/>
              <a:pPr/>
              <a:t>27</a:t>
            </a:fld>
            <a:endParaRPr lang="en-US" alt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pPr>
              <a:lnSpc>
                <a:spcPct val="90000"/>
              </a:lnSpc>
            </a:pPr>
            <a:r>
              <a:rPr lang="en-US" altLang="en-US" sz="900"/>
              <a:t>Advantages:</a:t>
            </a:r>
          </a:p>
          <a:p>
            <a:pPr>
              <a:lnSpc>
                <a:spcPct val="90000"/>
              </a:lnSpc>
            </a:pPr>
            <a:endParaRPr lang="en-US" altLang="en-US" sz="900"/>
          </a:p>
          <a:p>
            <a:pPr>
              <a:lnSpc>
                <a:spcPct val="90000"/>
              </a:lnSpc>
            </a:pPr>
            <a:r>
              <a:rPr lang="en-US" altLang="en-US" sz="900"/>
              <a:t>The majority of Linux variants are available for free or at a much lower price than Microsoft Windows.</a:t>
            </a:r>
            <a:br>
              <a:rPr lang="en-US" altLang="en-US" sz="900"/>
            </a:br>
            <a:endParaRPr lang="en-US" altLang="en-US" sz="900"/>
          </a:p>
          <a:p>
            <a:pPr>
              <a:lnSpc>
                <a:spcPct val="90000"/>
              </a:lnSpc>
            </a:pPr>
            <a:r>
              <a:rPr lang="en-US" altLang="en-US" sz="900"/>
              <a:t>Linux is and has always been a very secure Operating System. Although it still can be attacked when compared to Windows, it much more secure.</a:t>
            </a:r>
            <a:br>
              <a:rPr lang="en-US" altLang="en-US" sz="900"/>
            </a:br>
            <a:endParaRPr lang="en-US" altLang="en-US" sz="900"/>
          </a:p>
          <a:p>
            <a:pPr>
              <a:lnSpc>
                <a:spcPct val="90000"/>
              </a:lnSpc>
            </a:pPr>
            <a:r>
              <a:rPr lang="en-US" altLang="en-US" sz="900"/>
              <a:t>The majority of Linux variants and versions are notoriously reliable and can often run for months and years without needing to be rebooted </a:t>
            </a:r>
          </a:p>
          <a:p>
            <a:pPr>
              <a:lnSpc>
                <a:spcPct val="90000"/>
              </a:lnSpc>
            </a:pPr>
            <a:endParaRPr lang="en-US" altLang="en-US" sz="900"/>
          </a:p>
          <a:p>
            <a:pPr>
              <a:lnSpc>
                <a:spcPct val="90000"/>
              </a:lnSpc>
            </a:pPr>
            <a:r>
              <a:rPr lang="en-US" altLang="en-US" sz="900"/>
              <a:t>Disadvantages:</a:t>
            </a:r>
          </a:p>
          <a:p>
            <a:pPr>
              <a:lnSpc>
                <a:spcPct val="90000"/>
              </a:lnSpc>
            </a:pPr>
            <a:endParaRPr lang="en-US" altLang="en-US" sz="900"/>
          </a:p>
          <a:p>
            <a:pPr>
              <a:lnSpc>
                <a:spcPct val="90000"/>
              </a:lnSpc>
            </a:pPr>
            <a:r>
              <a:rPr lang="en-US" altLang="en-US" sz="900"/>
              <a:t>Although the majority Linux variants have improved dramatically in ease of use, Windows is still much easier to use for new computer users </a:t>
            </a:r>
          </a:p>
          <a:p>
            <a:pPr>
              <a:lnSpc>
                <a:spcPct val="90000"/>
              </a:lnSpc>
            </a:pPr>
            <a:endParaRPr lang="en-US" altLang="en-US" sz="900"/>
          </a:p>
          <a:p>
            <a:pPr>
              <a:lnSpc>
                <a:spcPct val="90000"/>
              </a:lnSpc>
            </a:pPr>
            <a:r>
              <a:rPr lang="en-US" altLang="en-US" sz="900"/>
              <a:t>Linux has a large variety of available software programs, utilities, and games. However, Windows has a much larger selection of available software.</a:t>
            </a:r>
            <a:br>
              <a:rPr lang="en-US" altLang="en-US" sz="900"/>
            </a:br>
            <a:endParaRPr lang="en-US" altLang="en-US" sz="900"/>
          </a:p>
          <a:p>
            <a:pPr>
              <a:lnSpc>
                <a:spcPct val="90000"/>
              </a:lnSpc>
            </a:pPr>
            <a:r>
              <a:rPr lang="en-US" altLang="en-US" sz="900"/>
              <a:t>Required someone who knows Linux really well. Alternately, you could hire someone who has experience with Linux. A good Linux administrator needs to be on hand as you start to migrate your systems over. This is a disadvantage financially, at least in the beginning. </a:t>
            </a:r>
            <a:br>
              <a:rPr lang="en-US" altLang="en-US" sz="900"/>
            </a:br>
            <a:endParaRPr lang="en-US" altLang="en-US" sz="900"/>
          </a:p>
          <a:p>
            <a:pPr>
              <a:lnSpc>
                <a:spcPct val="90000"/>
              </a:lnSpc>
            </a:pPr>
            <a:r>
              <a:rPr lang="en-US" altLang="en-US" sz="900"/>
              <a:t>Some of the latest and greatest hardware that is being produced is not compatible with Linux. One thing you can do is before your purchase, ask if the hardware vendor has support for Linux. Some manufacturers do write their own Linux drivers and distribute them with your purchase, making it very easy to integrate with your existing system. </a:t>
            </a:r>
            <a:br>
              <a:rPr lang="en-US" altLang="en-US" sz="900"/>
            </a:br>
            <a:r>
              <a:rPr lang="en-US" altLang="en-US" sz="900"/>
              <a:t/>
            </a:r>
            <a:br>
              <a:rPr lang="en-US" altLang="en-US" sz="900"/>
            </a:br>
            <a:endParaRPr lang="en-US" altLang="en-US" sz="900"/>
          </a:p>
        </p:txBody>
      </p:sp>
    </p:spTree>
    <p:extLst>
      <p:ext uri="{BB962C8B-B14F-4D97-AF65-F5344CB8AC3E}">
        <p14:creationId xmlns:p14="http://schemas.microsoft.com/office/powerpoint/2010/main" val="28717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DB79C-B619-4E2B-850A-742F78655F60}" type="slidenum">
              <a:rPr lang="en-US" altLang="en-US"/>
              <a:pPr/>
              <a:t>29</a:t>
            </a:fld>
            <a:endParaRPr lang="en-US" alt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pPr lvl="1"/>
            <a:r>
              <a:rPr lang="en-US" altLang="en-US"/>
              <a:t>Anyone who wants to understand windows security must have knowledge of the basic fundamental security blocks of security system.</a:t>
            </a:r>
          </a:p>
          <a:p>
            <a:pPr lvl="1"/>
            <a:endParaRPr lang="en-US" altLang="en-US"/>
          </a:p>
          <a:p>
            <a:pPr lvl="1"/>
            <a:r>
              <a:rPr lang="en-US" altLang="en-US"/>
              <a:t>There are many components in windows that make up the fundamental security infrastructure.</a:t>
            </a:r>
          </a:p>
        </p:txBody>
      </p:sp>
    </p:spTree>
    <p:extLst>
      <p:ext uri="{BB962C8B-B14F-4D97-AF65-F5344CB8AC3E}">
        <p14:creationId xmlns:p14="http://schemas.microsoft.com/office/powerpoint/2010/main" val="386818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C3EB2-4B83-45B4-BB29-8893F7C77030}" type="slidenum">
              <a:rPr lang="en-US" altLang="en-US"/>
              <a:pPr/>
              <a:t>30</a:t>
            </a:fld>
            <a:endParaRPr lang="en-US" alt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pPr lvl="1"/>
            <a:r>
              <a:rPr lang="en-US" altLang="en-US" sz="1000"/>
              <a:t>Resides in user-mode process named lsass.exe and is responsible for enforcing local security policy in windows.</a:t>
            </a:r>
          </a:p>
          <a:p>
            <a:pPr lvl="1"/>
            <a:endParaRPr lang="en-US" altLang="en-US" sz="1000"/>
          </a:p>
          <a:p>
            <a:pPr lvl="1"/>
            <a:r>
              <a:rPr lang="en-US" altLang="en-US" sz="1000"/>
              <a:t>Responsible for validating users for both local and remote logon</a:t>
            </a:r>
          </a:p>
          <a:p>
            <a:pPr lvl="1"/>
            <a:endParaRPr lang="en-US" altLang="en-US" sz="1000"/>
          </a:p>
          <a:p>
            <a:pPr lvl="1"/>
            <a:r>
              <a:rPr lang="en-US" altLang="en-US" sz="1000"/>
              <a:t>Issues security tokens to accounts as they log on to the system</a:t>
            </a:r>
          </a:p>
          <a:p>
            <a:pPr lvl="1"/>
            <a:endParaRPr lang="en-US" altLang="en-US" sz="1000"/>
          </a:p>
          <a:p>
            <a:pPr lvl="1"/>
            <a:r>
              <a:rPr lang="en-US" altLang="en-US" sz="1000"/>
              <a:t>Security policy includes</a:t>
            </a:r>
          </a:p>
          <a:p>
            <a:pPr lvl="2"/>
            <a:r>
              <a:rPr lang="en-US" altLang="en-US" sz="1000"/>
              <a:t>Password policy (complexity rules …expiration times etc.)</a:t>
            </a:r>
          </a:p>
          <a:p>
            <a:pPr lvl="2"/>
            <a:r>
              <a:rPr lang="en-US" altLang="en-US" sz="1000"/>
              <a:t>Auditing policy and privilege settings</a:t>
            </a:r>
          </a:p>
          <a:p>
            <a:pPr lvl="2"/>
            <a:endParaRPr lang="en-US" altLang="en-US" sz="1000"/>
          </a:p>
          <a:p>
            <a:pPr lvl="1"/>
            <a:r>
              <a:rPr lang="en-US" altLang="en-US" sz="1000"/>
              <a:t>During the local (interactive) logon to a machine, a person enters their name and password to the logon dialog. This information is passed to the LSA, which then calls the appropriate authentication package. The password is sent in a nonreversible secret key format using a one-way hash function. The LSA then queries the SAM database for the user's account information. If the key provided matches the one in the SAM, the SAM returns the users SID and the SIDs of any groups the user belongs to. The LSA then uses these SIDs to generate the security access token. </a:t>
            </a:r>
          </a:p>
          <a:p>
            <a:pPr lvl="1"/>
            <a:endParaRPr lang="en-US" altLang="en-US" sz="1000"/>
          </a:p>
          <a:p>
            <a:pPr lvl="1"/>
            <a:r>
              <a:rPr lang="en-US" altLang="en-US" sz="1000"/>
              <a:t>Was successfully exploited in the Sasser worm (by an 18 year old German student) :2004</a:t>
            </a:r>
          </a:p>
        </p:txBody>
      </p:sp>
    </p:spTree>
    <p:extLst>
      <p:ext uri="{BB962C8B-B14F-4D97-AF65-F5344CB8AC3E}">
        <p14:creationId xmlns:p14="http://schemas.microsoft.com/office/powerpoint/2010/main" val="3164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9DE35B27-722D-479F-AE8A-9D1E19209290}" type="datetimeFigureOut">
              <a:rPr lang="en-US"/>
              <a:pPr>
                <a:defRPr/>
              </a:pPr>
              <a:t>2/8/2018</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smtClean="0"/>
            </a:lvl1pPr>
          </a:lstStyle>
          <a:p>
            <a:pPr>
              <a:defRPr/>
            </a:pPr>
            <a:fld id="{587CAC18-B632-4DC6-9D20-180F256059AD}" type="slidenum">
              <a:rPr lang="en-US" altLang="en-US"/>
              <a:pPr>
                <a:defRPr/>
              </a:pPr>
              <a:t>‹#›</a:t>
            </a:fld>
            <a:endParaRPr lang="en-US" altLang="en-US"/>
          </a:p>
        </p:txBody>
      </p:sp>
    </p:spTree>
    <p:extLst>
      <p:ext uri="{BB962C8B-B14F-4D97-AF65-F5344CB8AC3E}">
        <p14:creationId xmlns:p14="http://schemas.microsoft.com/office/powerpoint/2010/main" val="358924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A71ECBB1-4F72-42EE-962D-8D619EADA197}" type="datetimeFigureOut">
              <a:rPr lang="en-US"/>
              <a:pPr>
                <a:defRPr/>
              </a:pPr>
              <a:t>2/8/2018</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024E5EE-EF7A-4CE2-B37B-14BAE1F61095}" type="slidenum">
              <a:rPr lang="en-US" altLang="en-US"/>
              <a:pPr>
                <a:defRPr/>
              </a:pPr>
              <a:t>‹#›</a:t>
            </a:fld>
            <a:endParaRPr lang="en-US" altLang="en-US"/>
          </a:p>
        </p:txBody>
      </p:sp>
    </p:spTree>
    <p:extLst>
      <p:ext uri="{BB962C8B-B14F-4D97-AF65-F5344CB8AC3E}">
        <p14:creationId xmlns:p14="http://schemas.microsoft.com/office/powerpoint/2010/main" val="340298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EEA0A553-A8E7-4033-AF4F-9980AF19E86A}" type="datetimeFigureOut">
              <a:rPr lang="en-US"/>
              <a:pPr>
                <a:defRPr/>
              </a:pPr>
              <a:t>2/8/2018</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3B17EBF-D0FB-40F0-A4D8-34F2BB57DD8D}" type="slidenum">
              <a:rPr lang="en-US" altLang="en-US"/>
              <a:pPr>
                <a:defRPr/>
              </a:pPr>
              <a:t>‹#›</a:t>
            </a:fld>
            <a:endParaRPr lang="en-US" altLang="en-US"/>
          </a:p>
        </p:txBody>
      </p:sp>
    </p:spTree>
    <p:extLst>
      <p:ext uri="{BB962C8B-B14F-4D97-AF65-F5344CB8AC3E}">
        <p14:creationId xmlns:p14="http://schemas.microsoft.com/office/powerpoint/2010/main" val="683209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4038600"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337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8229600" cy="2133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733800"/>
            <a:ext cx="8229600" cy="2133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935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14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8229600" cy="2133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3800"/>
            <a:ext cx="8229600" cy="2133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698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DA8693E0-2FBC-411A-9E2D-7BB679E8A33B}" type="datetimeFigureOut">
              <a:rPr lang="en-US"/>
              <a:pPr>
                <a:defRPr/>
              </a:pPr>
              <a:t>2/8/2018</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B1CCE37-9B19-4A1F-B317-C426BEA3A6D0}" type="slidenum">
              <a:rPr lang="en-US" altLang="en-US"/>
              <a:pPr>
                <a:defRPr/>
              </a:pPr>
              <a:t>‹#›</a:t>
            </a:fld>
            <a:endParaRPr lang="en-US" altLang="en-US"/>
          </a:p>
        </p:txBody>
      </p:sp>
    </p:spTree>
    <p:extLst>
      <p:ext uri="{BB962C8B-B14F-4D97-AF65-F5344CB8AC3E}">
        <p14:creationId xmlns:p14="http://schemas.microsoft.com/office/powerpoint/2010/main" val="193344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7043A202-D693-4DA3-A9D5-41F5562821BE}" type="datetimeFigureOut">
              <a:rPr lang="en-US"/>
              <a:pPr>
                <a:defRPr/>
              </a:pPr>
              <a:t>2/8/2018</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AD6B3CBA-5C7D-47E3-A184-0130CB1E7922}" type="slidenum">
              <a:rPr lang="en-US" altLang="en-US"/>
              <a:pPr>
                <a:defRPr/>
              </a:pPr>
              <a:t>‹#›</a:t>
            </a:fld>
            <a:endParaRPr lang="en-US" altLang="en-US"/>
          </a:p>
        </p:txBody>
      </p:sp>
    </p:spTree>
    <p:extLst>
      <p:ext uri="{BB962C8B-B14F-4D97-AF65-F5344CB8AC3E}">
        <p14:creationId xmlns:p14="http://schemas.microsoft.com/office/powerpoint/2010/main" val="23730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DD480137-D48C-480B-AE9D-C2DBF8E0F16F}" type="datetimeFigureOut">
              <a:rPr lang="en-US"/>
              <a:pPr>
                <a:defRPr/>
              </a:pPr>
              <a:t>2/8/2018</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9A25685-DB8E-4829-B9B3-CE34A8BF2914}" type="slidenum">
              <a:rPr lang="en-US" altLang="en-US"/>
              <a:pPr>
                <a:defRPr/>
              </a:pPr>
              <a:t>‹#›</a:t>
            </a:fld>
            <a:endParaRPr lang="en-US" altLang="en-US"/>
          </a:p>
        </p:txBody>
      </p:sp>
    </p:spTree>
    <p:extLst>
      <p:ext uri="{BB962C8B-B14F-4D97-AF65-F5344CB8AC3E}">
        <p14:creationId xmlns:p14="http://schemas.microsoft.com/office/powerpoint/2010/main" val="192270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1EB63DA3-CF07-422A-A7E7-C8441FF20691}" type="datetimeFigureOut">
              <a:rPr lang="en-US"/>
              <a:pPr>
                <a:defRPr/>
              </a:pPr>
              <a:t>2/8/2018</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7E91BAAF-10C9-4D5C-B00C-BD2C99104B84}" type="slidenum">
              <a:rPr lang="en-US" altLang="en-US"/>
              <a:pPr>
                <a:defRPr/>
              </a:pPr>
              <a:t>‹#›</a:t>
            </a:fld>
            <a:endParaRPr lang="en-US" altLang="en-US"/>
          </a:p>
        </p:txBody>
      </p:sp>
    </p:spTree>
    <p:extLst>
      <p:ext uri="{BB962C8B-B14F-4D97-AF65-F5344CB8AC3E}">
        <p14:creationId xmlns:p14="http://schemas.microsoft.com/office/powerpoint/2010/main" val="398592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8DE1C78-DF78-4C5A-BED5-B7B03F45249D}" type="datetimeFigureOut">
              <a:rPr lang="en-US"/>
              <a:pPr>
                <a:defRPr/>
              </a:pPr>
              <a:t>2/8/2018</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63847665-8DC7-4493-BA40-B8EA76442CA9}" type="slidenum">
              <a:rPr lang="en-US" altLang="en-US"/>
              <a:pPr>
                <a:defRPr/>
              </a:pPr>
              <a:t>‹#›</a:t>
            </a:fld>
            <a:endParaRPr lang="en-US" altLang="en-US"/>
          </a:p>
        </p:txBody>
      </p:sp>
    </p:spTree>
    <p:extLst>
      <p:ext uri="{BB962C8B-B14F-4D97-AF65-F5344CB8AC3E}">
        <p14:creationId xmlns:p14="http://schemas.microsoft.com/office/powerpoint/2010/main" val="141919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FF791A91-6368-4A9F-88C2-2E770D74C8B6}" type="datetimeFigureOut">
              <a:rPr lang="en-US"/>
              <a:pPr>
                <a:defRPr/>
              </a:pPr>
              <a:t>2/8/2018</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smtClean="0"/>
            </a:lvl1pPr>
          </a:lstStyle>
          <a:p>
            <a:pPr>
              <a:defRPr/>
            </a:pPr>
            <a:fld id="{DDB3FCD1-4044-4BBE-9287-C051EDB04A5F}" type="slidenum">
              <a:rPr lang="en-US" altLang="en-US"/>
              <a:pPr>
                <a:defRPr/>
              </a:pPr>
              <a:t>‹#›</a:t>
            </a:fld>
            <a:endParaRPr lang="en-US" altLang="en-US"/>
          </a:p>
        </p:txBody>
      </p:sp>
    </p:spTree>
    <p:extLst>
      <p:ext uri="{BB962C8B-B14F-4D97-AF65-F5344CB8AC3E}">
        <p14:creationId xmlns:p14="http://schemas.microsoft.com/office/powerpoint/2010/main" val="277900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4BF6B36-06ED-4FC9-B0B9-9D9BCCE0151F}" type="datetimeFigureOut">
              <a:rPr lang="en-US"/>
              <a:pPr>
                <a:defRPr/>
              </a:pPr>
              <a:t>2/8/2018</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BC77BD9-FC36-4170-B92B-0E524E53BD57}" type="slidenum">
              <a:rPr lang="en-US" altLang="en-US"/>
              <a:pPr>
                <a:defRPr/>
              </a:pPr>
              <a:t>‹#›</a:t>
            </a:fld>
            <a:endParaRPr lang="en-US" altLang="en-US"/>
          </a:p>
        </p:txBody>
      </p:sp>
    </p:spTree>
    <p:extLst>
      <p:ext uri="{BB962C8B-B14F-4D97-AF65-F5344CB8AC3E}">
        <p14:creationId xmlns:p14="http://schemas.microsoft.com/office/powerpoint/2010/main" val="179740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DBAFADE-C3E5-4677-BEB9-6FE45F39E270}" type="datetimeFigureOut">
              <a:rPr lang="en-US"/>
              <a:pPr>
                <a:defRPr/>
              </a:pPr>
              <a:t>2/8/2018</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smtClean="0"/>
            </a:lvl1pPr>
          </a:lstStyle>
          <a:p>
            <a:pPr>
              <a:defRPr/>
            </a:pPr>
            <a:fld id="{C28454FA-D2CA-45BD-8EC6-F18E282C5BFE}" type="slidenum">
              <a:rPr lang="en-US" altLang="en-US"/>
              <a:pPr>
                <a:defRPr/>
              </a:pPr>
              <a:t>‹#›</a:t>
            </a:fld>
            <a:endParaRPr lang="en-US" altLang="en-US"/>
          </a:p>
        </p:txBody>
      </p:sp>
    </p:spTree>
    <p:extLst>
      <p:ext uri="{BB962C8B-B14F-4D97-AF65-F5344CB8AC3E}">
        <p14:creationId xmlns:p14="http://schemas.microsoft.com/office/powerpoint/2010/main" val="384373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F7E20E7B-79D4-4A4B-BC1A-D3DB2493F6F8}" type="datetimeFigureOut">
              <a:rPr lang="en-US"/>
              <a:pPr>
                <a:defRPr/>
              </a:pPr>
              <a:t>2/8/2018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smtClean="0">
                <a:solidFill>
                  <a:srgbClr val="B5A788"/>
                </a:solidFill>
              </a:defRPr>
            </a:lvl1pPr>
          </a:lstStyle>
          <a:p>
            <a:pPr>
              <a:defRPr/>
            </a:pPr>
            <a:fld id="{9F0EAAAB-7DAD-46A1-BDC6-93D81DFB6C6C}" type="slidenum">
              <a:rPr lang="en-US" altLang="en-US"/>
              <a:pPr>
                <a:defRPr/>
              </a:pPr>
              <a:t>‹#›</a:t>
            </a:fld>
            <a:endParaRPr lang="en-US" alt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87" r:id="rId1"/>
    <p:sldLayoutId id="2147483882" r:id="rId2"/>
    <p:sldLayoutId id="2147483888" r:id="rId3"/>
    <p:sldLayoutId id="2147483883" r:id="rId4"/>
    <p:sldLayoutId id="2147483889" r:id="rId5"/>
    <p:sldLayoutId id="2147483884" r:id="rId6"/>
    <p:sldLayoutId id="2147483890" r:id="rId7"/>
    <p:sldLayoutId id="2147483891" r:id="rId8"/>
    <p:sldLayoutId id="2147483892" r:id="rId9"/>
    <p:sldLayoutId id="2147483885" r:id="rId10"/>
    <p:sldLayoutId id="2147483886" r:id="rId11"/>
    <p:sldLayoutId id="2147483893" r:id="rId12"/>
    <p:sldLayoutId id="2147483894" r:id="rId13"/>
    <p:sldLayoutId id="2147483895" r:id="rId14"/>
    <p:sldLayoutId id="2147483896" r:id="rId15"/>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jdurrett.ba.ttu.edu/Resources/Previous%20Courses/6342%20(Security)%20-%202004%20-%20Spring/" TargetMode="External"/><Relationship Id="rId2" Type="http://schemas.openxmlformats.org/officeDocument/2006/relationships/hyperlink" Target="https://people.eecs.ku.edu/~saiedian/710/Lectures/Readings/00-EECS710-Workshops/12-OS-security-workshop.ppt" TargetMode="External"/><Relationship Id="rId1" Type="http://schemas.openxmlformats.org/officeDocument/2006/relationships/slideLayout" Target="../slideLayouts/slideLayout2.xml"/><Relationship Id="rId4" Type="http://schemas.openxmlformats.org/officeDocument/2006/relationships/hyperlink" Target="http://uniforumchicago.org/slides/HardeningLinux/Hardening-Linux-Uniforum-September-2005-V1.2-20050927-1351-GDR.pp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Rectangle 5"/>
          <p:cNvSpPr txBox="1">
            <a:spLocks noChangeArrowheads="1"/>
          </p:cNvSpPr>
          <p:nvPr/>
        </p:nvSpPr>
        <p:spPr>
          <a:xfrm>
            <a:off x="685800" y="2209800"/>
            <a:ext cx="8153400" cy="3001962"/>
          </a:xfrm>
          <a:prstGeom prst="rect">
            <a:avLst/>
          </a:prstGeom>
        </p:spPr>
        <p:txBody>
          <a:bodyPr lIns="92075" tIns="46038" rIns="92075" bIns="46038" anchor="ctr">
            <a:norm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a:lstStyle>
          <a:p>
            <a:pPr algn="ctr" eaLnBrk="1" hangingPunct="1">
              <a:lnSpc>
                <a:spcPts val="3500"/>
              </a:lnSpc>
              <a:defRPr/>
            </a:pPr>
            <a:r>
              <a:rPr lang="en-US" altLang="zh-CN" sz="2800" b="1" dirty="0" smtClean="0">
                <a:ea typeface="宋体" panose="02010600030101010101" pitchFamily="2" charset="-122"/>
              </a:rPr>
              <a:t>Cyber Operation and Penetration Testing</a:t>
            </a:r>
            <a:r>
              <a:rPr lang="en-US" altLang="zh-CN" sz="2000" dirty="0" smtClean="0">
                <a:ea typeface="Gulim" pitchFamily="34" charset="-127"/>
              </a:rPr>
              <a:t/>
            </a:r>
            <a:br>
              <a:rPr lang="en-US" altLang="zh-CN" sz="2000" dirty="0" smtClean="0">
                <a:ea typeface="Gulim" pitchFamily="34" charset="-127"/>
              </a:rPr>
            </a:br>
            <a:r>
              <a:rPr lang="en-US" altLang="zh-CN" sz="2400" i="1" dirty="0">
                <a:solidFill>
                  <a:schemeClr val="tx1"/>
                </a:solidFill>
                <a:ea typeface="Gulim" pitchFamily="34" charset="-127"/>
              </a:rPr>
              <a:t>System Hardening</a:t>
            </a:r>
            <a:br>
              <a:rPr lang="en-US" altLang="zh-CN" sz="2400" i="1" dirty="0">
                <a:solidFill>
                  <a:schemeClr val="tx1"/>
                </a:solidFill>
                <a:ea typeface="Gulim" pitchFamily="34" charset="-127"/>
              </a:rPr>
            </a:br>
            <a:r>
              <a:rPr lang="en-US" altLang="zh-CN" sz="1600" dirty="0" smtClean="0">
                <a:ea typeface="Gulim" pitchFamily="34" charset="-127"/>
              </a:rPr>
              <a:t>Cliff Zou</a:t>
            </a:r>
            <a:br>
              <a:rPr lang="en-US" altLang="zh-CN" sz="1600" dirty="0" smtClean="0">
                <a:ea typeface="Gulim" pitchFamily="34" charset="-127"/>
              </a:rPr>
            </a:br>
            <a:r>
              <a:rPr lang="en-US" altLang="zh-CN" sz="1600" dirty="0" smtClean="0">
                <a:ea typeface="Gulim" pitchFamily="34" charset="-127"/>
              </a:rPr>
              <a:t>University of Central Florida</a:t>
            </a:r>
            <a:endParaRPr lang="en-US" altLang="zh-CN" sz="1600" dirty="0" smtClean="0">
              <a:ea typeface="Gulim" pitchFamily="34"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Common Unneeded Services</a:t>
            </a:r>
          </a:p>
        </p:txBody>
      </p:sp>
      <p:sp>
        <p:nvSpPr>
          <p:cNvPr id="17411" name="Rectangle 3"/>
          <p:cNvSpPr>
            <a:spLocks noGrp="1" noChangeArrowheads="1"/>
          </p:cNvSpPr>
          <p:nvPr>
            <p:ph type="body" idx="1"/>
          </p:nvPr>
        </p:nvSpPr>
        <p:spPr/>
        <p:txBody>
          <a:bodyPr/>
          <a:lstStyle/>
          <a:p>
            <a:pPr eaLnBrk="1" hangingPunct="1"/>
            <a:r>
              <a:rPr lang="en-US" altLang="en-US" smtClean="0"/>
              <a:t>rpc services – nfsd, nfsclient</a:t>
            </a:r>
          </a:p>
          <a:p>
            <a:pPr eaLnBrk="1" hangingPunct="1"/>
            <a:r>
              <a:rPr lang="en-US" altLang="en-US" smtClean="0"/>
              <a:t>r-services – rsh, rlogin, rcp</a:t>
            </a:r>
          </a:p>
          <a:p>
            <a:pPr eaLnBrk="1" hangingPunct="1"/>
            <a:r>
              <a:rPr lang="en-US" altLang="en-US" smtClean="0"/>
              <a:t>inetd</a:t>
            </a:r>
          </a:p>
          <a:p>
            <a:pPr eaLnBrk="1" hangingPunct="1"/>
            <a:r>
              <a:rPr lang="en-US" altLang="en-US" smtClean="0"/>
              <a:t>linuxconfd</a:t>
            </a:r>
          </a:p>
          <a:p>
            <a:pPr eaLnBrk="1" hangingPunct="1"/>
            <a:r>
              <a:rPr lang="en-US" altLang="en-US" smtClean="0"/>
              <a:t>sendmail</a:t>
            </a:r>
          </a:p>
          <a:p>
            <a:pPr eaLnBrk="1" hangingPunct="1"/>
            <a:r>
              <a:rPr lang="en-US" altLang="en-US" smtClean="0"/>
              <a:t>telnet, FTP, POP</a:t>
            </a:r>
          </a:p>
        </p:txBody>
      </p:sp>
    </p:spTree>
    <p:extLst>
      <p:ext uri="{BB962C8B-B14F-4D97-AF65-F5344CB8AC3E}">
        <p14:creationId xmlns:p14="http://schemas.microsoft.com/office/powerpoint/2010/main" val="24479790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gn="l"/>
            <a:r>
              <a:rPr lang="en-US" altLang="en-US" sz="3200"/>
              <a:t>OS Security Capabilities: Linux vs. Windows (continued)</a:t>
            </a:r>
          </a:p>
        </p:txBody>
      </p:sp>
      <p:graphicFrame>
        <p:nvGraphicFramePr>
          <p:cNvPr id="137246" name="Group 30"/>
          <p:cNvGraphicFramePr>
            <a:graphicFrameLocks noGrp="1"/>
          </p:cNvGraphicFramePr>
          <p:nvPr>
            <p:ph idx="1"/>
          </p:nvPr>
        </p:nvGraphicFramePr>
        <p:xfrm>
          <a:off x="457200" y="1447800"/>
          <a:ext cx="8229600" cy="4212336"/>
        </p:xfrm>
        <a:graphic>
          <a:graphicData uri="http://schemas.openxmlformats.org/drawingml/2006/table">
            <a:tbl>
              <a:tblPr/>
              <a:tblGrid>
                <a:gridCol w="1905000">
                  <a:extLst>
                    <a:ext uri="{9D8B030D-6E8A-4147-A177-3AD203B41FA5}">
                      <a16:colId xmlns:a16="http://schemas.microsoft.com/office/drawing/2014/main" val="1073139485"/>
                    </a:ext>
                  </a:extLst>
                </a:gridCol>
                <a:gridCol w="3581400">
                  <a:extLst>
                    <a:ext uri="{9D8B030D-6E8A-4147-A177-3AD203B41FA5}">
                      <a16:colId xmlns:a16="http://schemas.microsoft.com/office/drawing/2014/main" val="1001042"/>
                    </a:ext>
                  </a:extLst>
                </a:gridCol>
                <a:gridCol w="2743200">
                  <a:extLst>
                    <a:ext uri="{9D8B030D-6E8A-4147-A177-3AD203B41FA5}">
                      <a16:colId xmlns:a16="http://schemas.microsoft.com/office/drawing/2014/main" val="3120329364"/>
                    </a:ext>
                  </a:extLst>
                </a:gridCol>
              </a:tblGrid>
              <a:tr h="2514600">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22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Windows:</a:t>
                      </a:r>
                    </a:p>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22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File System</a:t>
                      </a:r>
                    </a:p>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22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Permissions</a:t>
                      </a:r>
                      <a:r>
                        <a:rPr kumimoji="0" lang="en-US" altLang="en-US" sz="24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The DOS based Windows ME, Windows 98, Windows 95, and previous versions of non-NT Windows only operated on the FAT file system and did not support file system permissions </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Windows NT and subsequent NT-based versions of Windows use NTFS-based Access Control Lists to administer permissions, using tokens </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On Windows XP and prior versions, most home users still ran all of their software with Administrator accounts, as this is the default setup upon installation</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The existence of software that would not run under limited accounts and the cumbersome "Run As..." mechanism forced many users to use administrative accounts</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However, few organizations have taken advantage of the richness of the Token based system of NTFS which can be applied to almost all NT operating system objects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File system permissions on a Windows Vista system.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51688253"/>
                  </a:ext>
                </a:extLst>
              </a:tr>
            </a:tbl>
          </a:graphicData>
        </a:graphic>
      </p:graphicFrame>
      <p:pic>
        <p:nvPicPr>
          <p:cNvPr id="137234"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133600"/>
            <a:ext cx="225107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09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l"/>
            <a:r>
              <a:rPr lang="en-US" altLang="en-US" sz="3200"/>
              <a:t>OS Security Capabilities: Linux vs. Windows (continued)</a:t>
            </a:r>
          </a:p>
        </p:txBody>
      </p:sp>
      <p:graphicFrame>
        <p:nvGraphicFramePr>
          <p:cNvPr id="141330" name="Group 18"/>
          <p:cNvGraphicFramePr>
            <a:graphicFrameLocks noGrp="1"/>
          </p:cNvGraphicFramePr>
          <p:nvPr>
            <p:ph idx="1"/>
          </p:nvPr>
        </p:nvGraphicFramePr>
        <p:xfrm>
          <a:off x="533400" y="1752600"/>
          <a:ext cx="7848600" cy="3962400"/>
        </p:xfrm>
        <a:graphic>
          <a:graphicData uri="http://schemas.openxmlformats.org/drawingml/2006/table">
            <a:tbl>
              <a:tblPr/>
              <a:tblGrid>
                <a:gridCol w="1816100">
                  <a:extLst>
                    <a:ext uri="{9D8B030D-6E8A-4147-A177-3AD203B41FA5}">
                      <a16:colId xmlns:a16="http://schemas.microsoft.com/office/drawing/2014/main" val="1244821805"/>
                    </a:ext>
                  </a:extLst>
                </a:gridCol>
                <a:gridCol w="3416300">
                  <a:extLst>
                    <a:ext uri="{9D8B030D-6E8A-4147-A177-3AD203B41FA5}">
                      <a16:colId xmlns:a16="http://schemas.microsoft.com/office/drawing/2014/main" val="448463778"/>
                    </a:ext>
                  </a:extLst>
                </a:gridCol>
                <a:gridCol w="2616200">
                  <a:extLst>
                    <a:ext uri="{9D8B030D-6E8A-4147-A177-3AD203B41FA5}">
                      <a16:colId xmlns:a16="http://schemas.microsoft.com/office/drawing/2014/main" val="3077073323"/>
                    </a:ext>
                  </a:extLst>
                </a:gridCol>
              </a:tblGrid>
              <a:tr h="3962400">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22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Linux:</a:t>
                      </a:r>
                    </a:p>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22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File System</a:t>
                      </a:r>
                    </a:p>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22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Permissions</a:t>
                      </a:r>
                      <a:r>
                        <a:rPr kumimoji="0" lang="en-US" altLang="en-US" sz="24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Linux has a traditional Unix-like “user, group, other” approach to file system permissions at a minimum</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This approach is extended by Access Control Lists on some file systems</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There are some specific to Linux frameworks such as AppArmor and SELinux which add even finer-grained controls over which users and programs can access certain resources or perform certain operations</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Some distributions use them out of the box</a:t>
                      </a:r>
                      <a:endParaRPr kumimoji="0" lang="en-US" altLang="en-US" sz="24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File system permissions on an Ubuntu Linux system running GNOME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567869336"/>
                  </a:ext>
                </a:extLst>
              </a:tr>
            </a:tbl>
          </a:graphicData>
        </a:graphic>
      </p:graphicFrame>
      <p:pic>
        <p:nvPicPr>
          <p:cNvPr id="14132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667000"/>
            <a:ext cx="24034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418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Identify Unneeded Services</a:t>
            </a:r>
          </a:p>
        </p:txBody>
      </p:sp>
      <p:sp>
        <p:nvSpPr>
          <p:cNvPr id="18435" name="Rectangle 3"/>
          <p:cNvSpPr>
            <a:spLocks noGrp="1" noChangeArrowheads="1"/>
          </p:cNvSpPr>
          <p:nvPr>
            <p:ph type="body" idx="1"/>
          </p:nvPr>
        </p:nvSpPr>
        <p:spPr/>
        <p:txBody>
          <a:bodyPr/>
          <a:lstStyle/>
          <a:p>
            <a:pPr eaLnBrk="1" hangingPunct="1">
              <a:lnSpc>
                <a:spcPct val="90000"/>
              </a:lnSpc>
            </a:pPr>
            <a:r>
              <a:rPr lang="en-US" altLang="en-US" sz="2200" dirty="0" smtClean="0"/>
              <a:t>What’s running?</a:t>
            </a:r>
          </a:p>
          <a:p>
            <a:pPr lvl="1" eaLnBrk="1" hangingPunct="1">
              <a:lnSpc>
                <a:spcPct val="90000"/>
              </a:lnSpc>
            </a:pPr>
            <a:r>
              <a:rPr lang="en-US" altLang="en-US" sz="2000" dirty="0" err="1" smtClean="0">
                <a:solidFill>
                  <a:srgbClr val="0070C0"/>
                </a:solidFill>
              </a:rPr>
              <a:t>ps</a:t>
            </a:r>
            <a:r>
              <a:rPr lang="en-US" altLang="en-US" sz="2000" dirty="0" smtClean="0">
                <a:solidFill>
                  <a:srgbClr val="0070C0"/>
                </a:solidFill>
              </a:rPr>
              <a:t> aux | less</a:t>
            </a:r>
          </a:p>
          <a:p>
            <a:pPr eaLnBrk="1" hangingPunct="1">
              <a:lnSpc>
                <a:spcPct val="90000"/>
              </a:lnSpc>
            </a:pPr>
            <a:r>
              <a:rPr lang="en-US" altLang="en-US" sz="2200" dirty="0" smtClean="0"/>
              <a:t>What ports are open?</a:t>
            </a:r>
          </a:p>
          <a:p>
            <a:pPr lvl="1" eaLnBrk="1" hangingPunct="1">
              <a:lnSpc>
                <a:spcPct val="90000"/>
              </a:lnSpc>
            </a:pPr>
            <a:r>
              <a:rPr lang="en-US" altLang="en-US" sz="2000" dirty="0" err="1" smtClean="0">
                <a:solidFill>
                  <a:srgbClr val="0070C0"/>
                </a:solidFill>
              </a:rPr>
              <a:t>nmap</a:t>
            </a:r>
            <a:r>
              <a:rPr lang="en-US" altLang="en-US" sz="2000" dirty="0" smtClean="0">
                <a:solidFill>
                  <a:srgbClr val="0070C0"/>
                </a:solidFill>
              </a:rPr>
              <a:t> localhost</a:t>
            </a:r>
          </a:p>
          <a:p>
            <a:pPr eaLnBrk="1" hangingPunct="1">
              <a:lnSpc>
                <a:spcPct val="90000"/>
              </a:lnSpc>
            </a:pPr>
            <a:r>
              <a:rPr lang="en-US" altLang="en-US" sz="2200" dirty="0" smtClean="0"/>
              <a:t>What is started on boot?</a:t>
            </a:r>
          </a:p>
          <a:p>
            <a:pPr lvl="1" eaLnBrk="1" hangingPunct="1">
              <a:lnSpc>
                <a:spcPct val="90000"/>
              </a:lnSpc>
            </a:pPr>
            <a:r>
              <a:rPr lang="en-US" altLang="en-US" sz="2000" dirty="0" smtClean="0">
                <a:solidFill>
                  <a:srgbClr val="0070C0"/>
                </a:solidFill>
              </a:rPr>
              <a:t>ls –la /</a:t>
            </a:r>
            <a:r>
              <a:rPr lang="en-US" altLang="en-US" sz="2000" dirty="0" err="1" smtClean="0">
                <a:solidFill>
                  <a:srgbClr val="0070C0"/>
                </a:solidFill>
              </a:rPr>
              <a:t>etc</a:t>
            </a:r>
            <a:r>
              <a:rPr lang="en-US" altLang="en-US" sz="2000" dirty="0" smtClean="0">
                <a:solidFill>
                  <a:srgbClr val="0070C0"/>
                </a:solidFill>
              </a:rPr>
              <a:t>/</a:t>
            </a:r>
            <a:r>
              <a:rPr lang="en-US" altLang="en-US" sz="2000" dirty="0" err="1" smtClean="0">
                <a:solidFill>
                  <a:srgbClr val="0070C0"/>
                </a:solidFill>
              </a:rPr>
              <a:t>rc</a:t>
            </a:r>
            <a:r>
              <a:rPr lang="en-US" altLang="en-US" sz="2000" dirty="0" smtClean="0">
                <a:solidFill>
                  <a:srgbClr val="0070C0"/>
                </a:solidFill>
              </a:rPr>
              <a:t>#.d/ (anything starting with “S”)</a:t>
            </a:r>
          </a:p>
        </p:txBody>
      </p:sp>
    </p:spTree>
    <p:extLst>
      <p:ext uri="{BB962C8B-B14F-4D97-AF65-F5344CB8AC3E}">
        <p14:creationId xmlns:p14="http://schemas.microsoft.com/office/powerpoint/2010/main" val="504390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Remove Unneeded Services</a:t>
            </a:r>
          </a:p>
        </p:txBody>
      </p:sp>
      <p:sp>
        <p:nvSpPr>
          <p:cNvPr id="19459" name="Rectangle 3"/>
          <p:cNvSpPr>
            <a:spLocks noGrp="1" noChangeArrowheads="1"/>
          </p:cNvSpPr>
          <p:nvPr>
            <p:ph type="body" idx="1"/>
          </p:nvPr>
        </p:nvSpPr>
        <p:spPr/>
        <p:txBody>
          <a:bodyPr/>
          <a:lstStyle/>
          <a:p>
            <a:pPr eaLnBrk="1" hangingPunct="1"/>
            <a:r>
              <a:rPr lang="en-US" altLang="en-US" dirty="0"/>
              <a:t>Remove or rename links to their startup and shutdown scripts in /</a:t>
            </a:r>
            <a:r>
              <a:rPr lang="en-US" altLang="en-US" dirty="0" err="1"/>
              <a:t>etc</a:t>
            </a:r>
            <a:r>
              <a:rPr lang="en-US" altLang="en-US" dirty="0"/>
              <a:t>/</a:t>
            </a:r>
            <a:r>
              <a:rPr lang="en-US" altLang="en-US" dirty="0" err="1"/>
              <a:t>init.d</a:t>
            </a:r>
            <a:endParaRPr lang="en-US" altLang="en-US" dirty="0"/>
          </a:p>
          <a:p>
            <a:pPr lvl="1" eaLnBrk="1" hangingPunct="1"/>
            <a:r>
              <a:rPr lang="en-US" altLang="en-US" dirty="0" err="1" smtClean="0"/>
              <a:t>rm</a:t>
            </a:r>
            <a:r>
              <a:rPr lang="en-US" altLang="en-US" dirty="0" smtClean="0"/>
              <a:t> /</a:t>
            </a:r>
            <a:r>
              <a:rPr lang="en-US" altLang="en-US" dirty="0" err="1" smtClean="0"/>
              <a:t>etc</a:t>
            </a:r>
            <a:r>
              <a:rPr lang="en-US" altLang="en-US" dirty="0" smtClean="0"/>
              <a:t>/</a:t>
            </a:r>
            <a:r>
              <a:rPr lang="en-US" altLang="en-US" dirty="0" err="1" smtClean="0"/>
              <a:t>rc</a:t>
            </a:r>
            <a:r>
              <a:rPr lang="en-US" altLang="en-US" dirty="0" smtClean="0"/>
              <a:t>#.d/S20ssh</a:t>
            </a:r>
          </a:p>
          <a:p>
            <a:pPr eaLnBrk="1" hangingPunct="1"/>
            <a:r>
              <a:rPr lang="en-US" altLang="en-US" dirty="0" smtClean="0"/>
              <a:t>comment out services in /</a:t>
            </a:r>
            <a:r>
              <a:rPr lang="en-US" altLang="en-US" dirty="0" err="1" smtClean="0"/>
              <a:t>etc</a:t>
            </a:r>
            <a:r>
              <a:rPr lang="en-US" altLang="en-US" dirty="0" smtClean="0"/>
              <a:t>/</a:t>
            </a:r>
            <a:r>
              <a:rPr lang="en-US" altLang="en-US" dirty="0" err="1" smtClean="0"/>
              <a:t>inetd.conf</a:t>
            </a:r>
            <a:r>
              <a:rPr lang="en-US" altLang="en-US" dirty="0" smtClean="0"/>
              <a:t> on </a:t>
            </a:r>
            <a:r>
              <a:rPr lang="en-US" altLang="en-US" dirty="0" err="1" smtClean="0"/>
              <a:t>Debian</a:t>
            </a:r>
            <a:r>
              <a:rPr lang="en-US" altLang="en-US" dirty="0" smtClean="0"/>
              <a:t> systems</a:t>
            </a:r>
          </a:p>
          <a:p>
            <a:pPr eaLnBrk="1" hangingPunct="1"/>
            <a:endParaRPr lang="en-US" altLang="en-US" dirty="0" smtClean="0"/>
          </a:p>
        </p:txBody>
      </p:sp>
    </p:spTree>
    <p:extLst>
      <p:ext uri="{BB962C8B-B14F-4D97-AF65-F5344CB8AC3E}">
        <p14:creationId xmlns:p14="http://schemas.microsoft.com/office/powerpoint/2010/main" val="379285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ln/>
        </p:spPr>
        <p:txBody>
          <a:bodyPr/>
          <a:lstStyle/>
          <a:p>
            <a:r>
              <a:rPr lang="en-US" altLang="en-US" dirty="0"/>
              <a:t>Disable Services </a:t>
            </a:r>
          </a:p>
        </p:txBody>
      </p:sp>
      <p:sp>
        <p:nvSpPr>
          <p:cNvPr id="53252" name="Rectangle 4"/>
          <p:cNvSpPr>
            <a:spLocks noGrp="1" noChangeArrowheads="1"/>
          </p:cNvSpPr>
          <p:nvPr>
            <p:ph type="body" sz="half" idx="1"/>
          </p:nvPr>
        </p:nvSpPr>
        <p:spPr>
          <a:ln/>
        </p:spPr>
        <p:txBody>
          <a:bodyPr/>
          <a:lstStyle/>
          <a:p>
            <a:pPr>
              <a:lnSpc>
                <a:spcPct val="90000"/>
              </a:lnSpc>
            </a:pPr>
            <a:r>
              <a:rPr lang="en-US" altLang="en-US" sz="2400"/>
              <a:t>The system runlevel as specified in the ’initdefault’ entry in </a:t>
            </a:r>
            <a:r>
              <a:rPr lang="en-US" altLang="en-US" sz="2400" i="1"/>
              <a:t>/etc/inittab </a:t>
            </a:r>
            <a:r>
              <a:rPr lang="en-US" altLang="en-US" sz="2400"/>
              <a:t>MUST BE  ’3’</a:t>
            </a:r>
          </a:p>
          <a:p>
            <a:pPr>
              <a:lnSpc>
                <a:spcPct val="90000"/>
              </a:lnSpc>
            </a:pPr>
            <a:r>
              <a:rPr lang="en-US" altLang="en-US" sz="2400"/>
              <a:t>The following services are REQUIRED for runlevel 3:</a:t>
            </a:r>
          </a:p>
          <a:p>
            <a:pPr lvl="1">
              <a:lnSpc>
                <a:spcPct val="90000"/>
              </a:lnSpc>
              <a:buFontTx/>
              <a:buNone/>
            </a:pPr>
            <a:r>
              <a:rPr lang="en-US" altLang="en-US" sz="2000"/>
              <a:t>atd		audit</a:t>
            </a:r>
          </a:p>
          <a:p>
            <a:pPr lvl="1">
              <a:lnSpc>
                <a:spcPct val="90000"/>
              </a:lnSpc>
              <a:buFontTx/>
              <a:buNone/>
            </a:pPr>
            <a:r>
              <a:rPr lang="en-US" altLang="en-US" sz="2000"/>
              <a:t>coldplug	cron</a:t>
            </a:r>
          </a:p>
          <a:p>
            <a:pPr lvl="1">
              <a:lnSpc>
                <a:spcPct val="90000"/>
              </a:lnSpc>
              <a:buFontTx/>
              <a:buNone/>
            </a:pPr>
            <a:r>
              <a:rPr lang="en-US" altLang="en-US" sz="2000"/>
              <a:t>hwscan	network</a:t>
            </a:r>
          </a:p>
          <a:p>
            <a:pPr lvl="1">
              <a:lnSpc>
                <a:spcPct val="90000"/>
              </a:lnSpc>
              <a:buFontTx/>
              <a:buNone/>
            </a:pPr>
            <a:r>
              <a:rPr lang="en-US" altLang="en-US" sz="2000"/>
              <a:t>random	syslog</a:t>
            </a:r>
          </a:p>
          <a:p>
            <a:pPr lvl="1">
              <a:lnSpc>
                <a:spcPct val="90000"/>
              </a:lnSpc>
              <a:buFontTx/>
              <a:buNone/>
            </a:pPr>
            <a:r>
              <a:rPr lang="en-US" altLang="en-US" sz="2000"/>
              <a:t>rpmconfigcheck</a:t>
            </a:r>
          </a:p>
        </p:txBody>
      </p:sp>
      <p:sp>
        <p:nvSpPr>
          <p:cNvPr id="53253" name="Rectangle 5"/>
          <p:cNvSpPr>
            <a:spLocks noGrp="1" noChangeArrowheads="1"/>
          </p:cNvSpPr>
          <p:nvPr>
            <p:ph type="body" sz="half" idx="2"/>
          </p:nvPr>
        </p:nvSpPr>
        <p:spPr>
          <a:ln/>
        </p:spPr>
        <p:txBody>
          <a:bodyPr/>
          <a:lstStyle/>
          <a:p>
            <a:pPr marL="457200" indent="-457200">
              <a:lnSpc>
                <a:spcPct val="90000"/>
              </a:lnSpc>
            </a:pPr>
            <a:r>
              <a:rPr lang="en-US" altLang="en-US" sz="2400"/>
              <a:t>The following services are OPTIONAL for runlevel 3:</a:t>
            </a:r>
          </a:p>
          <a:p>
            <a:pPr marL="838200" lvl="1" indent="-381000">
              <a:lnSpc>
                <a:spcPct val="90000"/>
              </a:lnSpc>
              <a:buFontTx/>
              <a:buNone/>
            </a:pPr>
            <a:r>
              <a:rPr lang="en-US" altLang="en-US" sz="2000"/>
              <a:t>hotplug	kbd</a:t>
            </a:r>
          </a:p>
          <a:p>
            <a:pPr marL="838200" lvl="1" indent="-381000">
              <a:lnSpc>
                <a:spcPct val="90000"/>
              </a:lnSpc>
              <a:buFontTx/>
              <a:buNone/>
            </a:pPr>
            <a:r>
              <a:rPr lang="en-US" altLang="en-US" sz="2000"/>
              <a:t>lpd			postfix</a:t>
            </a:r>
          </a:p>
          <a:p>
            <a:pPr marL="838200" lvl="1" indent="-381000">
              <a:lnSpc>
                <a:spcPct val="90000"/>
              </a:lnSpc>
              <a:buFontTx/>
              <a:buNone/>
            </a:pPr>
            <a:r>
              <a:rPr lang="en-US" altLang="en-US" sz="2000"/>
              <a:t>sshd	xinetd</a:t>
            </a:r>
          </a:p>
          <a:p>
            <a:pPr marL="838200" lvl="1" indent="-381000">
              <a:lnSpc>
                <a:spcPct val="90000"/>
              </a:lnSpc>
              <a:buFontTx/>
              <a:buNone/>
            </a:pPr>
            <a:endParaRPr lang="en-US" altLang="en-US" sz="2000"/>
          </a:p>
          <a:p>
            <a:pPr marL="457200" indent="-457200">
              <a:lnSpc>
                <a:spcPct val="90000"/>
              </a:lnSpc>
              <a:buFontTx/>
              <a:buChar char="–"/>
            </a:pPr>
            <a:r>
              <a:rPr lang="en-US" altLang="en-US" sz="2400"/>
              <a:t>Disable usbfs</a:t>
            </a:r>
          </a:p>
        </p:txBody>
      </p:sp>
    </p:spTree>
    <p:extLst>
      <p:ext uri="{BB962C8B-B14F-4D97-AF65-F5344CB8AC3E}">
        <p14:creationId xmlns:p14="http://schemas.microsoft.com/office/powerpoint/2010/main" val="428291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Automated Hardening</a:t>
            </a:r>
          </a:p>
        </p:txBody>
      </p:sp>
      <p:sp>
        <p:nvSpPr>
          <p:cNvPr id="20483" name="Rectangle 3"/>
          <p:cNvSpPr>
            <a:spLocks noGrp="1" noChangeArrowheads="1"/>
          </p:cNvSpPr>
          <p:nvPr>
            <p:ph type="body" idx="1"/>
          </p:nvPr>
        </p:nvSpPr>
        <p:spPr/>
        <p:txBody>
          <a:bodyPr/>
          <a:lstStyle/>
          <a:p>
            <a:pPr eaLnBrk="1" hangingPunct="1">
              <a:lnSpc>
                <a:spcPct val="90000"/>
              </a:lnSpc>
            </a:pPr>
            <a:r>
              <a:rPr lang="en-US" altLang="en-US" smtClean="0"/>
              <a:t>Bastille Linux</a:t>
            </a:r>
          </a:p>
          <a:p>
            <a:pPr lvl="1" eaLnBrk="1" hangingPunct="1">
              <a:lnSpc>
                <a:spcPct val="90000"/>
              </a:lnSpc>
            </a:pPr>
            <a:r>
              <a:rPr lang="en-US" altLang="en-US" smtClean="0"/>
              <a:t>original was going to be a secure distribution</a:t>
            </a:r>
          </a:p>
          <a:p>
            <a:pPr lvl="1" eaLnBrk="1" hangingPunct="1">
              <a:lnSpc>
                <a:spcPct val="90000"/>
              </a:lnSpc>
            </a:pPr>
            <a:r>
              <a:rPr lang="en-US" altLang="en-US" smtClean="0"/>
              <a:t>instead became a set of scripts for hardening existing distributions</a:t>
            </a:r>
          </a:p>
          <a:p>
            <a:pPr lvl="1" eaLnBrk="1" hangingPunct="1">
              <a:lnSpc>
                <a:spcPct val="90000"/>
              </a:lnSpc>
            </a:pPr>
            <a:r>
              <a:rPr lang="en-US" altLang="en-US" smtClean="0"/>
              <a:t>packages for multiple platforms</a:t>
            </a:r>
          </a:p>
          <a:p>
            <a:pPr lvl="2" eaLnBrk="1" hangingPunct="1">
              <a:lnSpc>
                <a:spcPct val="90000"/>
              </a:lnSpc>
            </a:pPr>
            <a:r>
              <a:rPr lang="en-US" altLang="en-US" smtClean="0"/>
              <a:t>RedHat/Mandrake</a:t>
            </a:r>
          </a:p>
          <a:p>
            <a:pPr lvl="2" eaLnBrk="1" hangingPunct="1">
              <a:lnSpc>
                <a:spcPct val="90000"/>
              </a:lnSpc>
            </a:pPr>
            <a:r>
              <a:rPr lang="en-US" altLang="en-US" smtClean="0"/>
              <a:t>Debian</a:t>
            </a:r>
          </a:p>
          <a:p>
            <a:pPr lvl="2" eaLnBrk="1" hangingPunct="1">
              <a:lnSpc>
                <a:spcPct val="90000"/>
              </a:lnSpc>
            </a:pPr>
            <a:r>
              <a:rPr lang="en-US" altLang="en-US" smtClean="0"/>
              <a:t>Mac OS X</a:t>
            </a:r>
          </a:p>
          <a:p>
            <a:pPr lvl="2" eaLnBrk="1" hangingPunct="1">
              <a:lnSpc>
                <a:spcPct val="90000"/>
              </a:lnSpc>
            </a:pPr>
            <a:r>
              <a:rPr lang="en-US" altLang="en-US" smtClean="0"/>
              <a:t>HP-UX</a:t>
            </a:r>
          </a:p>
          <a:p>
            <a:pPr lvl="1" eaLnBrk="1" hangingPunct="1">
              <a:lnSpc>
                <a:spcPct val="90000"/>
              </a:lnSpc>
            </a:pPr>
            <a:endParaRPr lang="en-US" altLang="en-US" smtClean="0"/>
          </a:p>
        </p:txBody>
      </p:sp>
    </p:spTree>
    <p:extLst>
      <p:ext uri="{BB962C8B-B14F-4D97-AF65-F5344CB8AC3E}">
        <p14:creationId xmlns:p14="http://schemas.microsoft.com/office/powerpoint/2010/main" val="426421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basti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1100"/>
            <a:ext cx="9144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Grp="1" noChangeArrowheads="1"/>
          </p:cNvSpPr>
          <p:nvPr>
            <p:ph type="title"/>
          </p:nvPr>
        </p:nvSpPr>
        <p:spPr>
          <a:xfrm>
            <a:off x="457200" y="76200"/>
            <a:ext cx="8229600" cy="1371600"/>
          </a:xfrm>
          <a:noFill/>
        </p:spPr>
        <p:txBody>
          <a:bodyPr anchor="ctr"/>
          <a:lstStyle/>
          <a:p>
            <a:pPr eaLnBrk="1" hangingPunct="1"/>
            <a:r>
              <a:rPr lang="en-US" altLang="en-US" smtClean="0"/>
              <a:t>Bastille Screenshot</a:t>
            </a:r>
          </a:p>
        </p:txBody>
      </p:sp>
    </p:spTree>
    <p:extLst>
      <p:ext uri="{BB962C8B-B14F-4D97-AF65-F5344CB8AC3E}">
        <p14:creationId xmlns:p14="http://schemas.microsoft.com/office/powerpoint/2010/main" val="2879694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Keeping Software Updated</a:t>
            </a:r>
          </a:p>
        </p:txBody>
      </p:sp>
      <p:sp>
        <p:nvSpPr>
          <p:cNvPr id="22531" name="Rectangle 3"/>
          <p:cNvSpPr>
            <a:spLocks noGrp="1" noChangeArrowheads="1"/>
          </p:cNvSpPr>
          <p:nvPr>
            <p:ph type="body" idx="1"/>
          </p:nvPr>
        </p:nvSpPr>
        <p:spPr/>
        <p:txBody>
          <a:bodyPr/>
          <a:lstStyle/>
          <a:p>
            <a:pPr eaLnBrk="1" hangingPunct="1"/>
            <a:r>
              <a:rPr lang="en-US" altLang="en-US" smtClean="0"/>
              <a:t>Subscribe to distribution-specific security lists</a:t>
            </a:r>
          </a:p>
          <a:p>
            <a:pPr eaLnBrk="1" hangingPunct="1"/>
            <a:r>
              <a:rPr lang="en-US" altLang="en-US" smtClean="0"/>
              <a:t>Automated updates</a:t>
            </a:r>
          </a:p>
          <a:p>
            <a:pPr lvl="1" eaLnBrk="1" hangingPunct="1"/>
            <a:r>
              <a:rPr lang="en-US" altLang="en-US" smtClean="0"/>
              <a:t>Red Hat – up2date	</a:t>
            </a:r>
          </a:p>
          <a:p>
            <a:pPr lvl="1" eaLnBrk="1" hangingPunct="1"/>
            <a:r>
              <a:rPr lang="en-US" altLang="en-US" smtClean="0"/>
              <a:t>Debian – apt-get update; apt-get upgrade</a:t>
            </a:r>
          </a:p>
          <a:p>
            <a:pPr eaLnBrk="1" hangingPunct="1"/>
            <a:endParaRPr lang="en-US" altLang="en-US" smtClean="0"/>
          </a:p>
        </p:txBody>
      </p:sp>
    </p:spTree>
    <p:extLst>
      <p:ext uri="{BB962C8B-B14F-4D97-AF65-F5344CB8AC3E}">
        <p14:creationId xmlns:p14="http://schemas.microsoft.com/office/powerpoint/2010/main" val="387812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altLang="en-US" smtClean="0"/>
              <a:t>Delete Unnecessary User Accounts</a:t>
            </a:r>
          </a:p>
        </p:txBody>
      </p:sp>
      <p:sp>
        <p:nvSpPr>
          <p:cNvPr id="23555" name="Rectangle 3"/>
          <p:cNvSpPr>
            <a:spLocks noGrp="1" noChangeArrowheads="1"/>
          </p:cNvSpPr>
          <p:nvPr>
            <p:ph type="body" idx="1"/>
          </p:nvPr>
        </p:nvSpPr>
        <p:spPr/>
        <p:txBody>
          <a:bodyPr/>
          <a:lstStyle/>
          <a:p>
            <a:pPr eaLnBrk="1" hangingPunct="1"/>
            <a:r>
              <a:rPr lang="en-US" altLang="en-US" smtClean="0"/>
              <a:t>Directly read /etc/passwd to identify unnecessary accounts</a:t>
            </a:r>
          </a:p>
          <a:p>
            <a:pPr eaLnBrk="1" hangingPunct="1"/>
            <a:r>
              <a:rPr lang="en-US" altLang="en-US" smtClean="0"/>
              <a:t>Use find to locate user files</a:t>
            </a:r>
          </a:p>
          <a:p>
            <a:pPr lvl="1" eaLnBrk="1" hangingPunct="1">
              <a:buFont typeface="Wingdings" panose="05000000000000000000" pitchFamily="2" charset="2"/>
              <a:buNone/>
            </a:pPr>
            <a:r>
              <a:rPr lang="en-US" altLang="en-US" smtClean="0"/>
              <a:t>	</a:t>
            </a:r>
            <a:r>
              <a:rPr lang="en-US" altLang="en-US" smtClean="0">
                <a:latin typeface="Arial Unicode MS" pitchFamily="34" charset="-128"/>
              </a:rPr>
              <a:t>find / -user username –print</a:t>
            </a:r>
          </a:p>
          <a:p>
            <a:pPr eaLnBrk="1" hangingPunct="1"/>
            <a:endParaRPr lang="en-US" altLang="en-US" sz="2700" smtClean="0"/>
          </a:p>
        </p:txBody>
      </p:sp>
    </p:spTree>
    <p:extLst>
      <p:ext uri="{BB962C8B-B14F-4D97-AF65-F5344CB8AC3E}">
        <p14:creationId xmlns:p14="http://schemas.microsoft.com/office/powerpoint/2010/main" val="377704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Minimize Use of SUID=root</a:t>
            </a:r>
          </a:p>
        </p:txBody>
      </p:sp>
      <p:sp>
        <p:nvSpPr>
          <p:cNvPr id="24579" name="Rectangle 3"/>
          <p:cNvSpPr>
            <a:spLocks noGrp="1" noChangeArrowheads="1"/>
          </p:cNvSpPr>
          <p:nvPr>
            <p:ph type="body" idx="1"/>
          </p:nvPr>
        </p:nvSpPr>
        <p:spPr/>
        <p:txBody>
          <a:bodyPr/>
          <a:lstStyle/>
          <a:p>
            <a:pPr eaLnBrk="1" hangingPunct="1"/>
            <a:r>
              <a:rPr lang="en-US" altLang="en-US" dirty="0" smtClean="0"/>
              <a:t>Use find to locate violating files</a:t>
            </a:r>
          </a:p>
          <a:p>
            <a:pPr lvl="2" eaLnBrk="1" hangingPunct="1">
              <a:buFont typeface="Wingdings" panose="05000000000000000000" pitchFamily="2" charset="2"/>
              <a:buNone/>
            </a:pPr>
            <a:r>
              <a:rPr lang="en-US" altLang="en-US" dirty="0" smtClean="0"/>
              <a:t>find / -perm +4000 –user root –type f –print</a:t>
            </a:r>
          </a:p>
          <a:p>
            <a:pPr lvl="2" eaLnBrk="1" hangingPunct="1">
              <a:buFont typeface="Wingdings" panose="05000000000000000000" pitchFamily="2" charset="2"/>
              <a:buNone/>
            </a:pPr>
            <a:r>
              <a:rPr lang="en-US" altLang="en-US" dirty="0" smtClean="0"/>
              <a:t>find / -perm +2000 –group root –type f –print</a:t>
            </a:r>
          </a:p>
          <a:p>
            <a:pPr eaLnBrk="1" hangingPunct="1"/>
            <a:r>
              <a:rPr lang="en-US" altLang="en-US" dirty="0" smtClean="0"/>
              <a:t>Change permissions on the violating files</a:t>
            </a:r>
          </a:p>
          <a:p>
            <a:pPr lvl="2" eaLnBrk="1" hangingPunct="1">
              <a:buFont typeface="Wingdings" panose="05000000000000000000" pitchFamily="2" charset="2"/>
              <a:buNone/>
            </a:pPr>
            <a:r>
              <a:rPr lang="en-US" altLang="en-US" dirty="0" err="1" smtClean="0"/>
              <a:t>chmod</a:t>
            </a:r>
            <a:r>
              <a:rPr lang="en-US" altLang="en-US" dirty="0" smtClean="0"/>
              <a:t> u-s /full/path/to/filename</a:t>
            </a:r>
          </a:p>
          <a:p>
            <a:pPr lvl="2" eaLnBrk="1" hangingPunct="1">
              <a:buFont typeface="Wingdings" panose="05000000000000000000" pitchFamily="2" charset="2"/>
              <a:buNone/>
            </a:pPr>
            <a:r>
              <a:rPr lang="en-US" altLang="en-US" dirty="0" err="1" smtClean="0"/>
              <a:t>chmod</a:t>
            </a:r>
            <a:r>
              <a:rPr lang="en-US" altLang="en-US" dirty="0" smtClean="0"/>
              <a:t> g-s /full/path/to/filename</a:t>
            </a:r>
          </a:p>
        </p:txBody>
      </p:sp>
    </p:spTree>
    <p:extLst>
      <p:ext uri="{BB962C8B-B14F-4D97-AF65-F5344CB8AC3E}">
        <p14:creationId xmlns:p14="http://schemas.microsoft.com/office/powerpoint/2010/main" val="246252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C4ED27-8198-43F8-A1AE-4B5D1E03CD6A}" type="datetime1">
              <a:rPr lang="en-US" altLang="en-US"/>
              <a:pPr/>
              <a:t>2/8/2018</a:t>
            </a:fld>
            <a:r>
              <a:rPr lang="en-US" altLang="en-US"/>
              <a:t/>
            </a:r>
            <a:br>
              <a:rPr lang="en-US" altLang="en-US"/>
            </a:br>
            <a:r>
              <a:rPr lang="en-US" altLang="en-US"/>
              <a:t>Slide # </a:t>
            </a:r>
            <a:fld id="{A4C1004D-CF07-414E-9BCC-71E0D3DF1F26}" type="slidenum">
              <a:rPr lang="en-US" altLang="en-US"/>
              <a:pPr/>
              <a:t>19</a:t>
            </a:fld>
            <a:endParaRPr lang="en-US" altLang="en-US"/>
          </a:p>
        </p:txBody>
      </p:sp>
      <p:sp>
        <p:nvSpPr>
          <p:cNvPr id="6" name="Footer Placeholder 5"/>
          <p:cNvSpPr>
            <a:spLocks noGrp="1"/>
          </p:cNvSpPr>
          <p:nvPr>
            <p:ph type="ftr" sz="quarter" idx="11"/>
          </p:nvPr>
        </p:nvSpPr>
        <p:spPr/>
        <p:txBody>
          <a:bodyPr/>
          <a:lstStyle/>
          <a:p>
            <a:r>
              <a:rPr lang="en-US" altLang="en-US"/>
              <a:t>Hardening Linux</a:t>
            </a:r>
            <a:br>
              <a:rPr lang="en-US" altLang="en-US"/>
            </a:br>
            <a:r>
              <a:rPr lang="en-US" altLang="en-US"/>
              <a:t> Copyright © 2005 RICIS, Inc.</a:t>
            </a:r>
            <a:r>
              <a:rPr lang="en-US" altLang="en-US">
                <a:cs typeface="Arial" panose="020B0604020202020204" pitchFamily="34" charset="0"/>
              </a:rPr>
              <a:t>™</a:t>
            </a:r>
            <a:r>
              <a:rPr lang="en-US" altLang="en-US"/>
              <a:t> and Uniforum</a:t>
            </a:r>
          </a:p>
        </p:txBody>
      </p:sp>
      <p:sp>
        <p:nvSpPr>
          <p:cNvPr id="44034" name="Rectangle 2"/>
          <p:cNvSpPr>
            <a:spLocks noGrp="1" noChangeArrowheads="1"/>
          </p:cNvSpPr>
          <p:nvPr>
            <p:ph type="title"/>
          </p:nvPr>
        </p:nvSpPr>
        <p:spPr>
          <a:ln/>
        </p:spPr>
        <p:txBody>
          <a:bodyPr/>
          <a:lstStyle/>
          <a:p>
            <a:r>
              <a:rPr lang="en-US" altLang="en-US"/>
              <a:t>Set User ID (SUID)</a:t>
            </a:r>
          </a:p>
        </p:txBody>
      </p:sp>
      <p:sp>
        <p:nvSpPr>
          <p:cNvPr id="44035" name="Rectangle 3"/>
          <p:cNvSpPr>
            <a:spLocks noGrp="1" noChangeArrowheads="1"/>
          </p:cNvSpPr>
          <p:nvPr>
            <p:ph type="body" sz="half" idx="1"/>
          </p:nvPr>
        </p:nvSpPr>
        <p:spPr>
          <a:xfrm>
            <a:off x="457200" y="1600200"/>
            <a:ext cx="4114800" cy="4525963"/>
          </a:xfrm>
          <a:ln/>
        </p:spPr>
        <p:txBody>
          <a:bodyPr/>
          <a:lstStyle/>
          <a:p>
            <a:pPr>
              <a:buFontTx/>
              <a:buNone/>
            </a:pPr>
            <a:r>
              <a:rPr lang="en-US" altLang="en-US" sz="2800"/>
              <a:t>Only the following may have SUID bits set</a:t>
            </a:r>
            <a:br>
              <a:rPr lang="en-US" altLang="en-US" sz="2800"/>
            </a:br>
            <a:endParaRPr lang="en-US" altLang="en-US" sz="2800"/>
          </a:p>
          <a:p>
            <a:r>
              <a:rPr lang="en-US" altLang="en-US" sz="2800"/>
              <a:t>/bin/</a:t>
            </a:r>
            <a:r>
              <a:rPr lang="en-US" altLang="en-US" sz="2800" b="1">
                <a:solidFill>
                  <a:srgbClr val="0000FF"/>
                </a:solidFill>
              </a:rPr>
              <a:t>ping</a:t>
            </a:r>
          </a:p>
          <a:p>
            <a:r>
              <a:rPr lang="en-US" altLang="en-US" sz="2800"/>
              <a:t>/bin/</a:t>
            </a:r>
            <a:r>
              <a:rPr lang="en-US" altLang="en-US" sz="2800" b="1">
                <a:solidFill>
                  <a:srgbClr val="0000FF"/>
                </a:solidFill>
              </a:rPr>
              <a:t>su</a:t>
            </a:r>
          </a:p>
          <a:p>
            <a:r>
              <a:rPr lang="en-US" altLang="en-US" sz="2800"/>
              <a:t>/usr/bin/</a:t>
            </a:r>
            <a:r>
              <a:rPr lang="en-US" altLang="en-US" sz="2800" b="1">
                <a:solidFill>
                  <a:srgbClr val="0000FF"/>
                </a:solidFill>
              </a:rPr>
              <a:t>at</a:t>
            </a:r>
          </a:p>
          <a:p>
            <a:r>
              <a:rPr lang="en-US" altLang="en-US" sz="2800"/>
              <a:t>/usr/bin/</a:t>
            </a:r>
            <a:r>
              <a:rPr lang="en-US" altLang="en-US" sz="2800" b="1">
                <a:solidFill>
                  <a:srgbClr val="0000FF"/>
                </a:solidFill>
              </a:rPr>
              <a:t>chage</a:t>
            </a:r>
          </a:p>
          <a:p>
            <a:r>
              <a:rPr lang="en-US" altLang="en-US" sz="2800"/>
              <a:t>/usr/bin/</a:t>
            </a:r>
            <a:r>
              <a:rPr lang="en-US" altLang="en-US" sz="2800" b="1">
                <a:solidFill>
                  <a:srgbClr val="0000FF"/>
                </a:solidFill>
              </a:rPr>
              <a:t>chfn</a:t>
            </a:r>
          </a:p>
        </p:txBody>
      </p:sp>
      <p:sp>
        <p:nvSpPr>
          <p:cNvPr id="44036" name="Rectangle 4"/>
          <p:cNvSpPr>
            <a:spLocks noGrp="1" noChangeArrowheads="1"/>
          </p:cNvSpPr>
          <p:nvPr>
            <p:ph type="body" sz="half" idx="2"/>
          </p:nvPr>
        </p:nvSpPr>
        <p:spPr>
          <a:xfrm>
            <a:off x="4572000" y="1600200"/>
            <a:ext cx="4114800" cy="4525963"/>
          </a:xfrm>
          <a:ln/>
        </p:spPr>
        <p:txBody>
          <a:bodyPr/>
          <a:lstStyle/>
          <a:p>
            <a:r>
              <a:rPr lang="en-US" altLang="en-US" sz="2800"/>
              <a:t>/usr/bin/</a:t>
            </a:r>
            <a:r>
              <a:rPr lang="en-US" altLang="en-US" sz="2800" b="1">
                <a:solidFill>
                  <a:srgbClr val="0000FF"/>
                </a:solidFill>
              </a:rPr>
              <a:t>chsh</a:t>
            </a:r>
          </a:p>
          <a:p>
            <a:r>
              <a:rPr lang="en-US" altLang="en-US" sz="2800"/>
              <a:t>/usr/bin/</a:t>
            </a:r>
            <a:r>
              <a:rPr lang="en-US" altLang="en-US" sz="2800" b="1">
                <a:solidFill>
                  <a:srgbClr val="0000FF"/>
                </a:solidFill>
              </a:rPr>
              <a:t>crontab</a:t>
            </a:r>
          </a:p>
          <a:p>
            <a:r>
              <a:rPr lang="en-US" altLang="en-US" sz="2800"/>
              <a:t>/usr/bin/</a:t>
            </a:r>
            <a:r>
              <a:rPr lang="en-US" altLang="en-US" sz="2800" b="1">
                <a:solidFill>
                  <a:srgbClr val="0000FF"/>
                </a:solidFill>
              </a:rPr>
              <a:t>gpasswd</a:t>
            </a:r>
          </a:p>
          <a:p>
            <a:r>
              <a:rPr lang="en-US" altLang="en-US" sz="2800"/>
              <a:t>/usr/bin/</a:t>
            </a:r>
            <a:r>
              <a:rPr lang="en-US" altLang="en-US" sz="2800" b="1">
                <a:solidFill>
                  <a:srgbClr val="0000FF"/>
                </a:solidFill>
              </a:rPr>
              <a:t>lpq</a:t>
            </a:r>
          </a:p>
          <a:p>
            <a:r>
              <a:rPr lang="en-US" altLang="en-US" sz="2800"/>
              <a:t>/usr/bin/</a:t>
            </a:r>
            <a:r>
              <a:rPr lang="en-US" altLang="en-US" sz="2800" b="1">
                <a:solidFill>
                  <a:srgbClr val="0000FF"/>
                </a:solidFill>
              </a:rPr>
              <a:t>lpr</a:t>
            </a:r>
          </a:p>
          <a:p>
            <a:r>
              <a:rPr lang="en-US" altLang="en-US" sz="2800"/>
              <a:t>/usr/bin/</a:t>
            </a:r>
            <a:r>
              <a:rPr lang="en-US" altLang="en-US" sz="2800" b="1"/>
              <a:t>lprm</a:t>
            </a:r>
          </a:p>
          <a:p>
            <a:r>
              <a:rPr lang="en-US" altLang="en-US" sz="2800"/>
              <a:t>/usr/bin/</a:t>
            </a:r>
            <a:r>
              <a:rPr lang="en-US" altLang="en-US" sz="2800" b="1">
                <a:solidFill>
                  <a:srgbClr val="0000FF"/>
                </a:solidFill>
              </a:rPr>
              <a:t>lpstat</a:t>
            </a:r>
          </a:p>
          <a:p>
            <a:r>
              <a:rPr lang="en-US" altLang="en-US" sz="2800"/>
              <a:t>/usr/bin/</a:t>
            </a:r>
            <a:r>
              <a:rPr lang="en-US" altLang="en-US" sz="2800" b="1">
                <a:solidFill>
                  <a:srgbClr val="0000FF"/>
                </a:solidFill>
              </a:rPr>
              <a:t>passwd</a:t>
            </a:r>
          </a:p>
          <a:p>
            <a:endParaRPr lang="en-US" altLang="en-US" sz="2800"/>
          </a:p>
        </p:txBody>
      </p:sp>
    </p:spTree>
    <p:extLst>
      <p:ext uri="{BB962C8B-B14F-4D97-AF65-F5344CB8AC3E}">
        <p14:creationId xmlns:p14="http://schemas.microsoft.com/office/powerpoint/2010/main" val="348056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a:xfrm>
            <a:off x="609600" y="1447800"/>
            <a:ext cx="8324850" cy="4800600"/>
          </a:xfrm>
        </p:spPr>
        <p:txBody>
          <a:bodyPr/>
          <a:lstStyle/>
          <a:p>
            <a:r>
              <a:rPr lang="en-US" sz="2800" dirty="0"/>
              <a:t>EECS710: Information Security and Assurance - Fall </a:t>
            </a:r>
            <a:r>
              <a:rPr lang="en-US" sz="2800" dirty="0" smtClean="0"/>
              <a:t>2014 (by Prof. Hossein </a:t>
            </a:r>
            <a:r>
              <a:rPr lang="en-US" sz="2800" dirty="0" err="1" smtClean="0"/>
              <a:t>Saiedian</a:t>
            </a:r>
            <a:r>
              <a:rPr lang="en-US" sz="2800" dirty="0" smtClean="0"/>
              <a:t> from Kansas University)</a:t>
            </a:r>
            <a:endParaRPr lang="en-US" sz="2800" dirty="0" smtClean="0">
              <a:hlinkClick r:id="rId2"/>
            </a:endParaRPr>
          </a:p>
          <a:p>
            <a:pPr lvl="1"/>
            <a:r>
              <a:rPr lang="en-US" sz="2400" dirty="0" smtClean="0">
                <a:hlinkClick r:id="rId2"/>
              </a:rPr>
              <a:t>https</a:t>
            </a:r>
            <a:r>
              <a:rPr lang="en-US" sz="2400" dirty="0">
                <a:hlinkClick r:id="rId2"/>
              </a:rPr>
              <a:t>://people.eecs.ku.edu/~</a:t>
            </a:r>
            <a:r>
              <a:rPr lang="en-US" sz="2400" dirty="0" smtClean="0">
                <a:hlinkClick r:id="rId2"/>
              </a:rPr>
              <a:t>saiedian/710/Lectures/Readings/00-EECS710-Workshops/12-OS-security-workshop.ppt</a:t>
            </a:r>
            <a:endParaRPr lang="en-US" sz="2400" dirty="0" smtClean="0"/>
          </a:p>
          <a:p>
            <a:r>
              <a:rPr lang="en-US" altLang="en-US" sz="2800" dirty="0"/>
              <a:t>Server Hardening (by Shad </a:t>
            </a:r>
            <a:r>
              <a:rPr lang="en-US" altLang="en-US" sz="2800" dirty="0" smtClean="0"/>
              <a:t>Rich)</a:t>
            </a:r>
          </a:p>
          <a:p>
            <a:pPr lvl="1"/>
            <a:r>
              <a:rPr lang="en-US" altLang="en-US" sz="2400" dirty="0">
                <a:hlinkClick r:id="rId3"/>
              </a:rPr>
              <a:t>http://jdurrett.ba.ttu.edu/Resources/Previous%20Courses/6342%20(Security)%20-%202004%20-%20Spring</a:t>
            </a:r>
            <a:r>
              <a:rPr lang="en-US" altLang="en-US" sz="2400" dirty="0" smtClean="0">
                <a:hlinkClick r:id="rId3"/>
              </a:rPr>
              <a:t>/</a:t>
            </a:r>
            <a:endParaRPr lang="en-US" altLang="en-US" sz="2400" dirty="0" smtClean="0"/>
          </a:p>
          <a:p>
            <a:r>
              <a:rPr lang="en-US" altLang="en-US" sz="2800" dirty="0"/>
              <a:t>Hardening Linux </a:t>
            </a:r>
            <a:r>
              <a:rPr lang="en-US" altLang="en-US" sz="2000" dirty="0"/>
              <a:t>(by Gregg </a:t>
            </a:r>
            <a:r>
              <a:rPr lang="en-US" altLang="en-US" sz="2000" dirty="0" smtClean="0"/>
              <a:t>Rosenberg and </a:t>
            </a:r>
            <a:r>
              <a:rPr lang="en-US" altLang="en-US" sz="2000" dirty="0"/>
              <a:t>Lee </a:t>
            </a:r>
            <a:r>
              <a:rPr lang="en-US" altLang="en-US" sz="2000" dirty="0" err="1" smtClean="0"/>
              <a:t>Leahu</a:t>
            </a:r>
            <a:r>
              <a:rPr lang="en-US" altLang="en-US" sz="2000" dirty="0" smtClean="0"/>
              <a:t>)</a:t>
            </a:r>
          </a:p>
          <a:p>
            <a:pPr lvl="1"/>
            <a:r>
              <a:rPr lang="en-US" sz="1800" dirty="0">
                <a:hlinkClick r:id="rId4"/>
              </a:rPr>
              <a:t>http://uniforumchicago.org/slides/HardeningLinux/Hardening-Linux-Uniforum-September-2005-V1.2-20050927-1351-GDR.ppt</a:t>
            </a:r>
            <a:endParaRPr lang="en-US" altLang="en-US" sz="1800" dirty="0" smtClean="0"/>
          </a:p>
          <a:p>
            <a:pPr lvl="1"/>
            <a:endParaRPr lang="en-US" altLang="en-US" dirty="0" smtClean="0"/>
          </a:p>
        </p:txBody>
      </p:sp>
    </p:spTree>
    <p:extLst>
      <p:ext uri="{BB962C8B-B14F-4D97-AF65-F5344CB8AC3E}">
        <p14:creationId xmlns:p14="http://schemas.microsoft.com/office/powerpoint/2010/main" val="1586365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System Loggers</a:t>
            </a:r>
          </a:p>
        </p:txBody>
      </p:sp>
      <p:sp>
        <p:nvSpPr>
          <p:cNvPr id="33795" name="Rectangle 3"/>
          <p:cNvSpPr>
            <a:spLocks noGrp="1" noChangeArrowheads="1"/>
          </p:cNvSpPr>
          <p:nvPr>
            <p:ph type="body" idx="1"/>
          </p:nvPr>
        </p:nvSpPr>
        <p:spPr/>
        <p:txBody>
          <a:bodyPr/>
          <a:lstStyle/>
          <a:p>
            <a:pPr eaLnBrk="1" hangingPunct="1"/>
            <a:r>
              <a:rPr lang="en-US" altLang="en-US" smtClean="0"/>
              <a:t>klogd – does kernel logging</a:t>
            </a:r>
          </a:p>
          <a:p>
            <a:pPr eaLnBrk="1" hangingPunct="1"/>
            <a:r>
              <a:rPr lang="en-US" altLang="en-US" smtClean="0"/>
              <a:t>syslogd – does system logging</a:t>
            </a:r>
          </a:p>
          <a:p>
            <a:pPr lvl="1" eaLnBrk="1" hangingPunct="1"/>
            <a:r>
              <a:rPr lang="en-US" altLang="en-US" smtClean="0"/>
              <a:t>/etc/syslog.conf</a:t>
            </a:r>
          </a:p>
          <a:p>
            <a:pPr lvl="2" eaLnBrk="1" hangingPunct="1"/>
            <a:r>
              <a:rPr lang="en-US" altLang="en-US" smtClean="0"/>
              <a:t>facility.selector 		/var/log/logfile</a:t>
            </a:r>
          </a:p>
          <a:p>
            <a:pPr eaLnBrk="1" hangingPunct="1"/>
            <a:r>
              <a:rPr lang="en-US" altLang="en-US" smtClean="0"/>
              <a:t>syslog-ng – “syslog new generation”</a:t>
            </a:r>
          </a:p>
          <a:p>
            <a:pPr lvl="1" eaLnBrk="1" hangingPunct="1"/>
            <a:r>
              <a:rPr lang="en-US" altLang="en-US" smtClean="0"/>
              <a:t>more advanced than syslogd</a:t>
            </a:r>
          </a:p>
          <a:p>
            <a:pPr lvl="1" eaLnBrk="1" hangingPunct="1"/>
            <a:r>
              <a:rPr lang="en-US" altLang="en-US" smtClean="0"/>
              <a:t>/etc/syslog-ng.conf</a:t>
            </a:r>
          </a:p>
        </p:txBody>
      </p:sp>
    </p:spTree>
    <p:extLst>
      <p:ext uri="{BB962C8B-B14F-4D97-AF65-F5344CB8AC3E}">
        <p14:creationId xmlns:p14="http://schemas.microsoft.com/office/powerpoint/2010/main" val="327228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Log Maintenance/Monitoring</a:t>
            </a:r>
          </a:p>
        </p:txBody>
      </p:sp>
      <p:sp>
        <p:nvSpPr>
          <p:cNvPr id="34819" name="Rectangle 3"/>
          <p:cNvSpPr>
            <a:spLocks noGrp="1" noChangeArrowheads="1"/>
          </p:cNvSpPr>
          <p:nvPr>
            <p:ph type="body" idx="1"/>
          </p:nvPr>
        </p:nvSpPr>
        <p:spPr/>
        <p:txBody>
          <a:bodyPr/>
          <a:lstStyle/>
          <a:p>
            <a:pPr eaLnBrk="1" hangingPunct="1"/>
            <a:r>
              <a:rPr lang="en-US" altLang="en-US" smtClean="0"/>
              <a:t>logrotate – automatically rotates specified log files</a:t>
            </a:r>
          </a:p>
          <a:p>
            <a:pPr eaLnBrk="1" hangingPunct="1"/>
            <a:r>
              <a:rPr lang="en-US" altLang="en-US" smtClean="0"/>
              <a:t>swatch – configured to alert system admin through e-mail or echo with system bell</a:t>
            </a:r>
          </a:p>
          <a:p>
            <a:pPr eaLnBrk="1" hangingPunct="1"/>
            <a:endParaRPr lang="en-US" altLang="en-US" smtClean="0"/>
          </a:p>
        </p:txBody>
      </p:sp>
    </p:spTree>
    <p:extLst>
      <p:ext uri="{BB962C8B-B14F-4D97-AF65-F5344CB8AC3E}">
        <p14:creationId xmlns:p14="http://schemas.microsoft.com/office/powerpoint/2010/main" val="417782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C4ED27-8198-43F8-A1AE-4B5D1E03CD6A}" type="datetime1">
              <a:rPr lang="en-US" altLang="en-US"/>
              <a:pPr/>
              <a:t>2/8/2018</a:t>
            </a:fld>
            <a:r>
              <a:rPr lang="en-US" altLang="en-US"/>
              <a:t/>
            </a:r>
            <a:br>
              <a:rPr lang="en-US" altLang="en-US"/>
            </a:br>
            <a:r>
              <a:rPr lang="en-US" altLang="en-US"/>
              <a:t>Slide # </a:t>
            </a:r>
            <a:fld id="{25DBC07F-E5AB-42AC-B829-A9C13DFDBDDB}" type="slidenum">
              <a:rPr lang="en-US" altLang="en-US"/>
              <a:pPr/>
              <a:t>22</a:t>
            </a:fld>
            <a:endParaRPr lang="en-US" altLang="en-US"/>
          </a:p>
        </p:txBody>
      </p:sp>
      <p:sp>
        <p:nvSpPr>
          <p:cNvPr id="5" name="Footer Placeholder 4"/>
          <p:cNvSpPr>
            <a:spLocks noGrp="1"/>
          </p:cNvSpPr>
          <p:nvPr>
            <p:ph type="ftr" sz="quarter" idx="11"/>
          </p:nvPr>
        </p:nvSpPr>
        <p:spPr/>
        <p:txBody>
          <a:bodyPr/>
          <a:lstStyle/>
          <a:p>
            <a:r>
              <a:rPr lang="en-US" altLang="en-US"/>
              <a:t>Hardening Linux</a:t>
            </a:r>
            <a:br>
              <a:rPr lang="en-US" altLang="en-US"/>
            </a:br>
            <a:r>
              <a:rPr lang="en-US" altLang="en-US"/>
              <a:t> Copyright © 2005 RICIS, Inc.</a:t>
            </a:r>
            <a:r>
              <a:rPr lang="en-US" altLang="en-US">
                <a:cs typeface="Arial" panose="020B0604020202020204" pitchFamily="34" charset="0"/>
              </a:rPr>
              <a:t>™</a:t>
            </a:r>
            <a:r>
              <a:rPr lang="en-US" altLang="en-US"/>
              <a:t> and Uniforum</a:t>
            </a:r>
          </a:p>
        </p:txBody>
      </p:sp>
      <p:sp>
        <p:nvSpPr>
          <p:cNvPr id="16386" name="Rectangle 2"/>
          <p:cNvSpPr>
            <a:spLocks noGrp="1" noChangeArrowheads="1"/>
          </p:cNvSpPr>
          <p:nvPr>
            <p:ph type="title"/>
          </p:nvPr>
        </p:nvSpPr>
        <p:spPr>
          <a:ln/>
        </p:spPr>
        <p:txBody>
          <a:bodyPr/>
          <a:lstStyle/>
          <a:p>
            <a:r>
              <a:rPr lang="en-US" altLang="en-US"/>
              <a:t>Secure Communication</a:t>
            </a:r>
          </a:p>
        </p:txBody>
      </p:sp>
      <p:sp>
        <p:nvSpPr>
          <p:cNvPr id="16387" name="Rectangle 3"/>
          <p:cNvSpPr>
            <a:spLocks noGrp="1" noChangeArrowheads="1"/>
          </p:cNvSpPr>
          <p:nvPr>
            <p:ph type="body" idx="1"/>
          </p:nvPr>
        </p:nvSpPr>
        <p:spPr>
          <a:ln/>
        </p:spPr>
        <p:txBody>
          <a:bodyPr/>
          <a:lstStyle/>
          <a:p>
            <a:r>
              <a:rPr lang="en-US" altLang="en-US" b="1">
                <a:solidFill>
                  <a:srgbClr val="0000FF"/>
                </a:solidFill>
              </a:rPr>
              <a:t>SSH V2</a:t>
            </a:r>
          </a:p>
          <a:p>
            <a:r>
              <a:rPr lang="en-US" altLang="en-US" b="1">
                <a:solidFill>
                  <a:srgbClr val="0000FF"/>
                </a:solidFill>
              </a:rPr>
              <a:t>Stunnel with OpenSSL</a:t>
            </a:r>
          </a:p>
          <a:p>
            <a:r>
              <a:rPr lang="en-US" altLang="en-US" b="1">
                <a:solidFill>
                  <a:srgbClr val="FF0000"/>
                </a:solidFill>
              </a:rPr>
              <a:t>X11 Forwarding through an SSH tunnel</a:t>
            </a:r>
          </a:p>
          <a:p>
            <a:r>
              <a:rPr lang="en-US" altLang="en-US" b="1">
                <a:solidFill>
                  <a:srgbClr val="0000FF"/>
                </a:solidFill>
              </a:rPr>
              <a:t>Secure FTP</a:t>
            </a:r>
          </a:p>
          <a:p>
            <a:r>
              <a:rPr lang="en-US" altLang="en-US" b="1">
                <a:solidFill>
                  <a:srgbClr val="0000FF"/>
                </a:solidFill>
              </a:rPr>
              <a:t>Externally signed SSL certificate</a:t>
            </a:r>
          </a:p>
        </p:txBody>
      </p:sp>
    </p:spTree>
    <p:extLst>
      <p:ext uri="{BB962C8B-B14F-4D97-AF65-F5344CB8AC3E}">
        <p14:creationId xmlns:p14="http://schemas.microsoft.com/office/powerpoint/2010/main" val="149590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C4ED27-8198-43F8-A1AE-4B5D1E03CD6A}" type="datetime1">
              <a:rPr lang="en-US" altLang="en-US"/>
              <a:pPr/>
              <a:t>2/8/2018</a:t>
            </a:fld>
            <a:r>
              <a:rPr lang="en-US" altLang="en-US"/>
              <a:t/>
            </a:r>
            <a:br>
              <a:rPr lang="en-US" altLang="en-US"/>
            </a:br>
            <a:r>
              <a:rPr lang="en-US" altLang="en-US"/>
              <a:t>Slide # </a:t>
            </a:r>
            <a:fld id="{DDB90E69-3577-4F1C-86CB-E536CDF3D481}" type="slidenum">
              <a:rPr lang="en-US" altLang="en-US"/>
              <a:pPr/>
              <a:t>23</a:t>
            </a:fld>
            <a:endParaRPr lang="en-US" altLang="en-US"/>
          </a:p>
        </p:txBody>
      </p:sp>
      <p:sp>
        <p:nvSpPr>
          <p:cNvPr id="6" name="Footer Placeholder 5"/>
          <p:cNvSpPr>
            <a:spLocks noGrp="1"/>
          </p:cNvSpPr>
          <p:nvPr>
            <p:ph type="ftr" sz="quarter" idx="11"/>
          </p:nvPr>
        </p:nvSpPr>
        <p:spPr/>
        <p:txBody>
          <a:bodyPr/>
          <a:lstStyle/>
          <a:p>
            <a:r>
              <a:rPr lang="en-US" altLang="en-US"/>
              <a:t>Hardening Linux</a:t>
            </a:r>
            <a:br>
              <a:rPr lang="en-US" altLang="en-US"/>
            </a:br>
            <a:r>
              <a:rPr lang="en-US" altLang="en-US"/>
              <a:t> Copyright © 2005 RICIS, Inc.</a:t>
            </a:r>
            <a:r>
              <a:rPr lang="en-US" altLang="en-US">
                <a:cs typeface="Arial" panose="020B0604020202020204" pitchFamily="34" charset="0"/>
              </a:rPr>
              <a:t>™</a:t>
            </a:r>
            <a:r>
              <a:rPr lang="en-US" altLang="en-US"/>
              <a:t> and Uniforum</a:t>
            </a:r>
          </a:p>
        </p:txBody>
      </p:sp>
      <p:sp>
        <p:nvSpPr>
          <p:cNvPr id="86020" name="Rectangle 4"/>
          <p:cNvSpPr>
            <a:spLocks noGrp="1" noChangeArrowheads="1"/>
          </p:cNvSpPr>
          <p:nvPr>
            <p:ph type="title"/>
          </p:nvPr>
        </p:nvSpPr>
        <p:spPr>
          <a:ln/>
        </p:spPr>
        <p:txBody>
          <a:bodyPr/>
          <a:lstStyle/>
          <a:p>
            <a:r>
              <a:rPr lang="en-US" altLang="en-US"/>
              <a:t>System Files to Review</a:t>
            </a:r>
          </a:p>
        </p:txBody>
      </p:sp>
      <p:sp>
        <p:nvSpPr>
          <p:cNvPr id="86021" name="Rectangle 5"/>
          <p:cNvSpPr>
            <a:spLocks noGrp="1" noChangeArrowheads="1"/>
          </p:cNvSpPr>
          <p:nvPr>
            <p:ph type="body" sz="half" idx="1"/>
          </p:nvPr>
        </p:nvSpPr>
        <p:spPr>
          <a:ln/>
        </p:spPr>
        <p:txBody>
          <a:bodyPr/>
          <a:lstStyle/>
          <a:p>
            <a:pPr>
              <a:lnSpc>
                <a:spcPct val="90000"/>
              </a:lnSpc>
            </a:pPr>
            <a:r>
              <a:rPr lang="en-US" altLang="en-US" sz="2400" b="1">
                <a:solidFill>
                  <a:srgbClr val="0000FF"/>
                </a:solidFill>
              </a:rPr>
              <a:t>/etc/at.allow</a:t>
            </a:r>
          </a:p>
          <a:p>
            <a:pPr>
              <a:lnSpc>
                <a:spcPct val="90000"/>
              </a:lnSpc>
            </a:pPr>
            <a:r>
              <a:rPr lang="en-US" altLang="en-US" sz="2400" b="1">
                <a:solidFill>
                  <a:srgbClr val="0000FF"/>
                </a:solidFill>
              </a:rPr>
              <a:t>/etc/at.deny</a:t>
            </a:r>
          </a:p>
          <a:p>
            <a:pPr>
              <a:lnSpc>
                <a:spcPct val="90000"/>
              </a:lnSpc>
            </a:pPr>
            <a:r>
              <a:rPr lang="en-US" altLang="en-US" sz="2400" b="1">
                <a:solidFill>
                  <a:srgbClr val="0000FF"/>
                </a:solidFill>
              </a:rPr>
              <a:t>/etc/audit/*</a:t>
            </a:r>
          </a:p>
          <a:p>
            <a:pPr>
              <a:lnSpc>
                <a:spcPct val="90000"/>
              </a:lnSpc>
            </a:pPr>
            <a:r>
              <a:rPr lang="en-US" altLang="en-US" sz="2400" b="1">
                <a:solidFill>
                  <a:srgbClr val="0000FF"/>
                </a:solidFill>
              </a:rPr>
              <a:t>/etc/cron.d/*</a:t>
            </a:r>
          </a:p>
          <a:p>
            <a:pPr>
              <a:lnSpc>
                <a:spcPct val="90000"/>
              </a:lnSpc>
            </a:pPr>
            <a:r>
              <a:rPr lang="en-US" altLang="en-US" sz="2400" b="1">
                <a:solidFill>
                  <a:srgbClr val="0000FF"/>
                </a:solidFill>
              </a:rPr>
              <a:t>/etc/cron.daily/*</a:t>
            </a:r>
          </a:p>
          <a:p>
            <a:pPr>
              <a:lnSpc>
                <a:spcPct val="90000"/>
              </a:lnSpc>
            </a:pPr>
            <a:r>
              <a:rPr lang="en-US" altLang="en-US" sz="2400" b="1">
                <a:solidFill>
                  <a:srgbClr val="0000FF"/>
                </a:solidFill>
              </a:rPr>
              <a:t>/etc/cron.hourly/*</a:t>
            </a:r>
          </a:p>
          <a:p>
            <a:pPr>
              <a:lnSpc>
                <a:spcPct val="90000"/>
              </a:lnSpc>
            </a:pPr>
            <a:r>
              <a:rPr lang="en-US" altLang="en-US" sz="2400" b="1">
                <a:solidFill>
                  <a:srgbClr val="0000FF"/>
                </a:solidFill>
              </a:rPr>
              <a:t>/etc/cron.monthly/*</a:t>
            </a:r>
          </a:p>
          <a:p>
            <a:pPr>
              <a:lnSpc>
                <a:spcPct val="90000"/>
              </a:lnSpc>
            </a:pPr>
            <a:r>
              <a:rPr lang="en-US" altLang="en-US" sz="2400" b="1">
                <a:solidFill>
                  <a:srgbClr val="0000FF"/>
                </a:solidFill>
              </a:rPr>
              <a:t>/etc/cron.weekly/*</a:t>
            </a:r>
          </a:p>
          <a:p>
            <a:pPr>
              <a:lnSpc>
                <a:spcPct val="90000"/>
              </a:lnSpc>
            </a:pPr>
            <a:r>
              <a:rPr lang="en-US" altLang="en-US" sz="2400" b="1">
                <a:solidFill>
                  <a:srgbClr val="0000FF"/>
                </a:solidFill>
              </a:rPr>
              <a:t>/etc/crontab</a:t>
            </a:r>
          </a:p>
          <a:p>
            <a:pPr>
              <a:lnSpc>
                <a:spcPct val="90000"/>
              </a:lnSpc>
            </a:pPr>
            <a:r>
              <a:rPr lang="en-US" altLang="en-US" sz="2400" b="1">
                <a:solidFill>
                  <a:srgbClr val="0000FF"/>
                </a:solidFill>
              </a:rPr>
              <a:t>/etc/ftpusers</a:t>
            </a:r>
          </a:p>
          <a:p>
            <a:pPr>
              <a:lnSpc>
                <a:spcPct val="90000"/>
              </a:lnSpc>
            </a:pPr>
            <a:r>
              <a:rPr lang="en-US" altLang="en-US" sz="2400" b="1">
                <a:solidFill>
                  <a:srgbClr val="0000FF"/>
                </a:solidFill>
              </a:rPr>
              <a:t>/etc/group</a:t>
            </a:r>
          </a:p>
        </p:txBody>
      </p:sp>
      <p:sp>
        <p:nvSpPr>
          <p:cNvPr id="86022" name="Rectangle 6"/>
          <p:cNvSpPr>
            <a:spLocks noGrp="1" noChangeArrowheads="1"/>
          </p:cNvSpPr>
          <p:nvPr>
            <p:ph type="body" sz="half" idx="2"/>
          </p:nvPr>
        </p:nvSpPr>
        <p:spPr>
          <a:ln/>
        </p:spPr>
        <p:txBody>
          <a:bodyPr/>
          <a:lstStyle/>
          <a:p>
            <a:pPr>
              <a:lnSpc>
                <a:spcPct val="90000"/>
              </a:lnSpc>
            </a:pPr>
            <a:r>
              <a:rPr lang="en-US" altLang="en-US" sz="2400" b="1">
                <a:solidFill>
                  <a:srgbClr val="0000FF"/>
                </a:solidFill>
              </a:rPr>
              <a:t>/etc/gshadow</a:t>
            </a:r>
          </a:p>
          <a:p>
            <a:pPr>
              <a:lnSpc>
                <a:spcPct val="90000"/>
              </a:lnSpc>
            </a:pPr>
            <a:r>
              <a:rPr lang="en-US" altLang="en-US" sz="2400" b="1">
                <a:solidFill>
                  <a:srgbClr val="0000FF"/>
                </a:solidFill>
              </a:rPr>
              <a:t>/etc/hosts</a:t>
            </a:r>
          </a:p>
          <a:p>
            <a:pPr>
              <a:lnSpc>
                <a:spcPct val="90000"/>
              </a:lnSpc>
            </a:pPr>
            <a:r>
              <a:rPr lang="en-US" altLang="en-US" sz="2400" b="1">
                <a:solidFill>
                  <a:srgbClr val="0000FF"/>
                </a:solidFill>
              </a:rPr>
              <a:t>/etc/init.d/*</a:t>
            </a:r>
          </a:p>
          <a:p>
            <a:pPr>
              <a:lnSpc>
                <a:spcPct val="90000"/>
              </a:lnSpc>
            </a:pPr>
            <a:r>
              <a:rPr lang="en-US" altLang="en-US" sz="2400" b="1">
                <a:solidFill>
                  <a:srgbClr val="0000FF"/>
                </a:solidFill>
              </a:rPr>
              <a:t>/etc/inittab</a:t>
            </a:r>
          </a:p>
          <a:p>
            <a:pPr>
              <a:lnSpc>
                <a:spcPct val="90000"/>
              </a:lnSpc>
            </a:pPr>
            <a:r>
              <a:rPr lang="en-US" altLang="en-US" sz="2400" b="1">
                <a:solidFill>
                  <a:srgbClr val="0000FF"/>
                </a:solidFill>
              </a:rPr>
              <a:t>/etc/ld.so.conf</a:t>
            </a:r>
          </a:p>
          <a:p>
            <a:pPr>
              <a:lnSpc>
                <a:spcPct val="90000"/>
              </a:lnSpc>
            </a:pPr>
            <a:r>
              <a:rPr lang="en-US" altLang="en-US" sz="2400" b="1">
                <a:solidFill>
                  <a:srgbClr val="0000FF"/>
                </a:solidFill>
              </a:rPr>
              <a:t>/etc/login.defs</a:t>
            </a:r>
          </a:p>
          <a:p>
            <a:pPr>
              <a:lnSpc>
                <a:spcPct val="90000"/>
              </a:lnSpc>
            </a:pPr>
            <a:r>
              <a:rPr lang="en-US" altLang="en-US" sz="2400" b="1">
                <a:solidFill>
                  <a:srgbClr val="0000FF"/>
                </a:solidFill>
              </a:rPr>
              <a:t>/etc/modules.conf</a:t>
            </a:r>
          </a:p>
          <a:p>
            <a:pPr>
              <a:lnSpc>
                <a:spcPct val="90000"/>
              </a:lnSpc>
            </a:pPr>
            <a:r>
              <a:rPr lang="en-US" altLang="en-US" sz="2400" b="1">
                <a:solidFill>
                  <a:srgbClr val="0000FF"/>
                </a:solidFill>
              </a:rPr>
              <a:t>/etc/pam.d/*</a:t>
            </a:r>
          </a:p>
          <a:p>
            <a:pPr>
              <a:lnSpc>
                <a:spcPct val="90000"/>
              </a:lnSpc>
            </a:pPr>
            <a:r>
              <a:rPr lang="en-US" altLang="en-US" sz="2400" b="1">
                <a:solidFill>
                  <a:srgbClr val="0000FF"/>
                </a:solidFill>
              </a:rPr>
              <a:t>/etc/passwd</a:t>
            </a:r>
          </a:p>
          <a:p>
            <a:pPr>
              <a:lnSpc>
                <a:spcPct val="90000"/>
              </a:lnSpc>
            </a:pPr>
            <a:r>
              <a:rPr lang="en-US" altLang="en-US" sz="2400" b="1">
                <a:solidFill>
                  <a:srgbClr val="0000FF"/>
                </a:solidFill>
              </a:rPr>
              <a:t>/etc/securetty</a:t>
            </a:r>
          </a:p>
          <a:p>
            <a:pPr>
              <a:lnSpc>
                <a:spcPct val="90000"/>
              </a:lnSpc>
            </a:pPr>
            <a:r>
              <a:rPr lang="en-US" altLang="en-US" sz="2400" b="1">
                <a:solidFill>
                  <a:srgbClr val="0000FF"/>
                </a:solidFill>
              </a:rPr>
              <a:t>/etc/security/opasswd</a:t>
            </a:r>
          </a:p>
        </p:txBody>
      </p:sp>
    </p:spTree>
    <p:extLst>
      <p:ext uri="{BB962C8B-B14F-4D97-AF65-F5344CB8AC3E}">
        <p14:creationId xmlns:p14="http://schemas.microsoft.com/office/powerpoint/2010/main" val="3597396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C4ED27-8198-43F8-A1AE-4B5D1E03CD6A}" type="datetime1">
              <a:rPr lang="en-US" altLang="en-US"/>
              <a:pPr/>
              <a:t>2/8/2018</a:t>
            </a:fld>
            <a:r>
              <a:rPr lang="en-US" altLang="en-US"/>
              <a:t/>
            </a:r>
            <a:br>
              <a:rPr lang="en-US" altLang="en-US"/>
            </a:br>
            <a:r>
              <a:rPr lang="en-US" altLang="en-US"/>
              <a:t>Slide # </a:t>
            </a:r>
            <a:fld id="{3D239F9A-71C0-4E9A-BCC9-8A5D2436C2DF}" type="slidenum">
              <a:rPr lang="en-US" altLang="en-US"/>
              <a:pPr/>
              <a:t>24</a:t>
            </a:fld>
            <a:endParaRPr lang="en-US" altLang="en-US"/>
          </a:p>
        </p:txBody>
      </p:sp>
      <p:sp>
        <p:nvSpPr>
          <p:cNvPr id="6" name="Footer Placeholder 5"/>
          <p:cNvSpPr>
            <a:spLocks noGrp="1"/>
          </p:cNvSpPr>
          <p:nvPr>
            <p:ph type="ftr" sz="quarter" idx="11"/>
          </p:nvPr>
        </p:nvSpPr>
        <p:spPr/>
        <p:txBody>
          <a:bodyPr/>
          <a:lstStyle/>
          <a:p>
            <a:r>
              <a:rPr lang="en-US" altLang="en-US"/>
              <a:t>Hardening Linux</a:t>
            </a:r>
            <a:br>
              <a:rPr lang="en-US" altLang="en-US"/>
            </a:br>
            <a:r>
              <a:rPr lang="en-US" altLang="en-US"/>
              <a:t> Copyright © 2005 RICIS, Inc.</a:t>
            </a:r>
            <a:r>
              <a:rPr lang="en-US" altLang="en-US">
                <a:cs typeface="Arial" panose="020B0604020202020204" pitchFamily="34" charset="0"/>
              </a:rPr>
              <a:t>™</a:t>
            </a:r>
            <a:r>
              <a:rPr lang="en-US" altLang="en-US"/>
              <a:t> and Uniforum</a:t>
            </a:r>
          </a:p>
        </p:txBody>
      </p:sp>
      <p:sp>
        <p:nvSpPr>
          <p:cNvPr id="88068" name="Rectangle 4"/>
          <p:cNvSpPr>
            <a:spLocks noGrp="1" noChangeArrowheads="1"/>
          </p:cNvSpPr>
          <p:nvPr>
            <p:ph type="title"/>
          </p:nvPr>
        </p:nvSpPr>
        <p:spPr>
          <a:ln/>
        </p:spPr>
        <p:txBody>
          <a:bodyPr/>
          <a:lstStyle/>
          <a:p>
            <a:r>
              <a:rPr lang="en-US" altLang="en-US"/>
              <a:t>System Files to Review (2)</a:t>
            </a:r>
          </a:p>
        </p:txBody>
      </p:sp>
      <p:sp>
        <p:nvSpPr>
          <p:cNvPr id="88069" name="Rectangle 5"/>
          <p:cNvSpPr>
            <a:spLocks noGrp="1" noChangeArrowheads="1"/>
          </p:cNvSpPr>
          <p:nvPr>
            <p:ph type="body" sz="half" idx="1"/>
          </p:nvPr>
        </p:nvSpPr>
        <p:spPr>
          <a:ln/>
        </p:spPr>
        <p:txBody>
          <a:bodyPr/>
          <a:lstStyle/>
          <a:p>
            <a:r>
              <a:rPr lang="en-US" altLang="en-US" sz="2400" b="1">
                <a:solidFill>
                  <a:srgbClr val="0000FF"/>
                </a:solidFill>
              </a:rPr>
              <a:t>/etc/security/pam_pwcheck.conf</a:t>
            </a:r>
          </a:p>
          <a:p>
            <a:r>
              <a:rPr lang="en-US" altLang="en-US" sz="2400" b="1">
                <a:solidFill>
                  <a:srgbClr val="0000FF"/>
                </a:solidFill>
              </a:rPr>
              <a:t>/etc/security/pam_unix2.conf</a:t>
            </a:r>
          </a:p>
          <a:p>
            <a:r>
              <a:rPr lang="en-US" altLang="en-US" sz="2400" b="1">
                <a:solidFill>
                  <a:srgbClr val="0000FF"/>
                </a:solidFill>
              </a:rPr>
              <a:t>/etc/shadow</a:t>
            </a:r>
          </a:p>
          <a:p>
            <a:r>
              <a:rPr lang="en-US" altLang="en-US" sz="2400" b="1">
                <a:solidFill>
                  <a:srgbClr val="0000FF"/>
                </a:solidFill>
              </a:rPr>
              <a:t>/etc/ssh/ssh_config</a:t>
            </a:r>
          </a:p>
          <a:p>
            <a:r>
              <a:rPr lang="en-US" altLang="en-US" sz="2400" b="1">
                <a:solidFill>
                  <a:srgbClr val="0000FF"/>
                </a:solidFill>
              </a:rPr>
              <a:t>/etc/ssh/sshd_config</a:t>
            </a:r>
          </a:p>
          <a:p>
            <a:r>
              <a:rPr lang="en-US" altLang="en-US" sz="2400" b="1">
                <a:solidFill>
                  <a:srgbClr val="0000FF"/>
                </a:solidFill>
              </a:rPr>
              <a:t>/etc/stunnel/*</a:t>
            </a:r>
          </a:p>
          <a:p>
            <a:r>
              <a:rPr lang="en-US" altLang="en-US" sz="2400" b="1">
                <a:solidFill>
                  <a:srgbClr val="0000FF"/>
                </a:solidFill>
              </a:rPr>
              <a:t>/etc/sysconfig/*</a:t>
            </a:r>
          </a:p>
          <a:p>
            <a:r>
              <a:rPr lang="en-US" altLang="en-US" sz="2400" b="1">
                <a:solidFill>
                  <a:srgbClr val="0000FF"/>
                </a:solidFill>
              </a:rPr>
              <a:t>/etc/vsftpd.conf</a:t>
            </a:r>
          </a:p>
        </p:txBody>
      </p:sp>
      <p:sp>
        <p:nvSpPr>
          <p:cNvPr id="88070" name="Rectangle 6"/>
          <p:cNvSpPr>
            <a:spLocks noGrp="1" noChangeArrowheads="1"/>
          </p:cNvSpPr>
          <p:nvPr>
            <p:ph type="body" sz="half" idx="2"/>
          </p:nvPr>
        </p:nvSpPr>
        <p:spPr>
          <a:ln/>
        </p:spPr>
        <p:txBody>
          <a:bodyPr/>
          <a:lstStyle/>
          <a:p>
            <a:r>
              <a:rPr lang="en-US" altLang="en-US" sz="2400" b="1">
                <a:solidFill>
                  <a:srgbClr val="0000FF"/>
                </a:solidFill>
              </a:rPr>
              <a:t>/etc/xinetd.conf</a:t>
            </a:r>
          </a:p>
          <a:p>
            <a:r>
              <a:rPr lang="en-US" altLang="en-US" sz="2400" b="1">
                <a:solidFill>
                  <a:srgbClr val="0000FF"/>
                </a:solidFill>
              </a:rPr>
              <a:t>/usr/lib/cracklib_dict.*</a:t>
            </a:r>
          </a:p>
          <a:p>
            <a:r>
              <a:rPr lang="en-US" altLang="en-US" sz="2400" b="1">
                <a:solidFill>
                  <a:srgbClr val="0000FF"/>
                </a:solidFill>
              </a:rPr>
              <a:t>/var/log/audit.d/*</a:t>
            </a:r>
          </a:p>
          <a:p>
            <a:r>
              <a:rPr lang="en-US" altLang="en-US" sz="2400" b="1">
                <a:solidFill>
                  <a:srgbClr val="0000FF"/>
                </a:solidFill>
              </a:rPr>
              <a:t>/var/log/faillog</a:t>
            </a:r>
          </a:p>
          <a:p>
            <a:r>
              <a:rPr lang="en-US" altLang="en-US" sz="2400" b="1">
                <a:solidFill>
                  <a:srgbClr val="0000FF"/>
                </a:solidFill>
              </a:rPr>
              <a:t>/var/log/lastlog</a:t>
            </a:r>
          </a:p>
          <a:p>
            <a:r>
              <a:rPr lang="en-US" altLang="en-US" sz="2400" b="1">
                <a:solidFill>
                  <a:srgbClr val="0000FF"/>
                </a:solidFill>
              </a:rPr>
              <a:t>/var/spool/atjobs/*</a:t>
            </a:r>
          </a:p>
          <a:p>
            <a:r>
              <a:rPr lang="en-US" altLang="en-US" sz="2400" b="1">
                <a:solidFill>
                  <a:srgbClr val="0000FF"/>
                </a:solidFill>
              </a:rPr>
              <a:t>/var/spool/cron/*</a:t>
            </a:r>
          </a:p>
          <a:p>
            <a:r>
              <a:rPr lang="en-US" altLang="en-US" sz="2400" b="1">
                <a:solidFill>
                  <a:srgbClr val="0000FF"/>
                </a:solidFill>
              </a:rPr>
              <a:t>/var/spool/cron/allow</a:t>
            </a:r>
          </a:p>
          <a:p>
            <a:r>
              <a:rPr lang="en-US" altLang="en-US" sz="2400" b="1">
                <a:solidFill>
                  <a:srgbClr val="0000FF"/>
                </a:solidFill>
              </a:rPr>
              <a:t>/var/spool/cron/deny</a:t>
            </a:r>
          </a:p>
        </p:txBody>
      </p:sp>
    </p:spTree>
    <p:extLst>
      <p:ext uri="{BB962C8B-B14F-4D97-AF65-F5344CB8AC3E}">
        <p14:creationId xmlns:p14="http://schemas.microsoft.com/office/powerpoint/2010/main" val="343439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pPr algn="l"/>
            <a:r>
              <a:rPr lang="en-US" altLang="en-US" dirty="0" smtClean="0"/>
              <a:t>Linux and Windows Operating System Security</a:t>
            </a:r>
            <a:endParaRPr lang="en-US" altLang="en-US" dirty="0"/>
          </a:p>
        </p:txBody>
      </p:sp>
      <p:sp>
        <p:nvSpPr>
          <p:cNvPr id="63491" name="Rectangle 3"/>
          <p:cNvSpPr>
            <a:spLocks noGrp="1" noChangeArrowheads="1"/>
          </p:cNvSpPr>
          <p:nvPr>
            <p:ph type="body" idx="1"/>
          </p:nvPr>
        </p:nvSpPr>
        <p:spPr/>
        <p:txBody>
          <a:bodyPr/>
          <a:lstStyle/>
          <a:p>
            <a:pPr>
              <a:lnSpc>
                <a:spcPct val="80000"/>
              </a:lnSpc>
            </a:pPr>
            <a:r>
              <a:rPr lang="en-US" altLang="en-US" sz="1800">
                <a:solidFill>
                  <a:srgbClr val="FF3300"/>
                </a:solidFill>
              </a:rPr>
              <a:t>Background</a:t>
            </a:r>
          </a:p>
          <a:p>
            <a:pPr>
              <a:lnSpc>
                <a:spcPct val="80000"/>
              </a:lnSpc>
            </a:pPr>
            <a:r>
              <a:rPr lang="en-US" altLang="en-US" sz="1800"/>
              <a:t>Windows Security Architecture</a:t>
            </a:r>
          </a:p>
          <a:p>
            <a:pPr>
              <a:lnSpc>
                <a:spcPct val="80000"/>
              </a:lnSpc>
            </a:pPr>
            <a:r>
              <a:rPr lang="en-US" altLang="en-US" sz="1800"/>
              <a:t>Linux Security Model</a:t>
            </a:r>
          </a:p>
          <a:p>
            <a:pPr>
              <a:lnSpc>
                <a:spcPct val="80000"/>
              </a:lnSpc>
            </a:pPr>
            <a:r>
              <a:rPr lang="en-US" altLang="en-US" sz="1800"/>
              <a:t>Evaluation: Windows vs. Linux Design</a:t>
            </a:r>
          </a:p>
          <a:p>
            <a:pPr>
              <a:lnSpc>
                <a:spcPct val="80000"/>
              </a:lnSpc>
            </a:pPr>
            <a:r>
              <a:rPr lang="en-US" altLang="en-US" sz="1800"/>
              <a:t>Windows Vulnerabilities</a:t>
            </a:r>
          </a:p>
          <a:p>
            <a:pPr>
              <a:lnSpc>
                <a:spcPct val="80000"/>
              </a:lnSpc>
            </a:pPr>
            <a:r>
              <a:rPr lang="en-US" altLang="en-US" sz="1800"/>
              <a:t>Linux Vulnerabilities</a:t>
            </a:r>
          </a:p>
          <a:p>
            <a:pPr>
              <a:lnSpc>
                <a:spcPct val="80000"/>
              </a:lnSpc>
            </a:pPr>
            <a:r>
              <a:rPr lang="en-US" altLang="en-US" sz="1800"/>
              <a:t>Means of Evaluating Metrics</a:t>
            </a:r>
          </a:p>
          <a:p>
            <a:pPr>
              <a:lnSpc>
                <a:spcPct val="80000"/>
              </a:lnSpc>
            </a:pPr>
            <a:r>
              <a:rPr lang="en-US" altLang="en-US" sz="1800"/>
              <a:t>Evaluation: Windows vs. Linux Vulnerabilities </a:t>
            </a:r>
          </a:p>
          <a:p>
            <a:pPr lvl="1">
              <a:lnSpc>
                <a:spcPct val="80000"/>
              </a:lnSpc>
            </a:pPr>
            <a:r>
              <a:rPr lang="en-US" altLang="en-US" sz="1600"/>
              <a:t>CERT: Comparing Query Result for “Microsoft” and “Linux” Keywords</a:t>
            </a:r>
          </a:p>
          <a:p>
            <a:pPr>
              <a:lnSpc>
                <a:spcPct val="80000"/>
              </a:lnSpc>
            </a:pPr>
            <a:r>
              <a:rPr lang="en-US" altLang="en-US" sz="1800"/>
              <a:t>System Hardening</a:t>
            </a:r>
          </a:p>
          <a:p>
            <a:pPr lvl="1">
              <a:lnSpc>
                <a:spcPct val="80000"/>
              </a:lnSpc>
            </a:pPr>
            <a:r>
              <a:rPr lang="en-US" altLang="en-US" sz="1600"/>
              <a:t>Windows Defenses</a:t>
            </a:r>
          </a:p>
          <a:p>
            <a:pPr lvl="1">
              <a:lnSpc>
                <a:spcPct val="80000"/>
              </a:lnSpc>
            </a:pPr>
            <a:r>
              <a:rPr lang="en-US" altLang="en-US" sz="1600"/>
              <a:t>Linux System Hardening</a:t>
            </a:r>
          </a:p>
          <a:p>
            <a:pPr lvl="2">
              <a:lnSpc>
                <a:spcPct val="80000"/>
              </a:lnSpc>
            </a:pPr>
            <a:r>
              <a:rPr lang="en-US" altLang="en-US" sz="1400"/>
              <a:t>OS-Level</a:t>
            </a:r>
          </a:p>
          <a:p>
            <a:pPr lvl="2">
              <a:lnSpc>
                <a:spcPct val="80000"/>
              </a:lnSpc>
            </a:pPr>
            <a:r>
              <a:rPr lang="en-US" altLang="en-US" sz="1400"/>
              <a:t>Application-Level</a:t>
            </a:r>
          </a:p>
          <a:p>
            <a:pPr>
              <a:lnSpc>
                <a:spcPct val="80000"/>
              </a:lnSpc>
            </a:pPr>
            <a:r>
              <a:rPr lang="en-US" altLang="en-US" sz="1800"/>
              <a:t>OS Security Capabilities: Windows vs. Linux </a:t>
            </a:r>
          </a:p>
          <a:p>
            <a:pPr>
              <a:lnSpc>
                <a:spcPct val="80000"/>
              </a:lnSpc>
            </a:pPr>
            <a:r>
              <a:rPr lang="en-US" altLang="en-US" sz="1800"/>
              <a:t>Conclusion</a:t>
            </a:r>
          </a:p>
          <a:p>
            <a:pPr>
              <a:lnSpc>
                <a:spcPct val="80000"/>
              </a:lnSpc>
            </a:pPr>
            <a:endParaRPr lang="en-US" altLang="en-US" sz="1800"/>
          </a:p>
          <a:p>
            <a:pPr lvl="2">
              <a:lnSpc>
                <a:spcPct val="80000"/>
              </a:lnSpc>
            </a:pPr>
            <a:endParaRPr lang="en-US" altLang="en-US" sz="1400"/>
          </a:p>
          <a:p>
            <a:pPr>
              <a:lnSpc>
                <a:spcPct val="80000"/>
              </a:lnSpc>
            </a:pPr>
            <a:endParaRPr lang="en-US" altLang="en-US" sz="1800"/>
          </a:p>
          <a:p>
            <a:pPr>
              <a:lnSpc>
                <a:spcPct val="80000"/>
              </a:lnSpc>
            </a:pPr>
            <a:endParaRPr lang="en-US" altLang="en-US" sz="1800"/>
          </a:p>
          <a:p>
            <a:pPr>
              <a:lnSpc>
                <a:spcPct val="80000"/>
              </a:lnSpc>
            </a:pPr>
            <a:endParaRPr lang="en-US" altLang="en-US" sz="1800"/>
          </a:p>
        </p:txBody>
      </p:sp>
    </p:spTree>
    <p:extLst>
      <p:ext uri="{BB962C8B-B14F-4D97-AF65-F5344CB8AC3E}">
        <p14:creationId xmlns:p14="http://schemas.microsoft.com/office/powerpoint/2010/main" val="3270766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en-US" altLang="en-US"/>
              <a:t>Background: Windows</a:t>
            </a:r>
          </a:p>
        </p:txBody>
      </p:sp>
      <p:sp>
        <p:nvSpPr>
          <p:cNvPr id="10243" name="Rectangle 3"/>
          <p:cNvSpPr>
            <a:spLocks noGrp="1" noChangeArrowheads="1"/>
          </p:cNvSpPr>
          <p:nvPr>
            <p:ph type="body" idx="1"/>
          </p:nvPr>
        </p:nvSpPr>
        <p:spPr/>
        <p:txBody>
          <a:bodyPr/>
          <a:lstStyle/>
          <a:p>
            <a:r>
              <a:rPr lang="en-US" altLang="en-US"/>
              <a:t>Advantages</a:t>
            </a:r>
          </a:p>
          <a:p>
            <a:pPr lvl="1"/>
            <a:r>
              <a:rPr lang="en-US" altLang="en-US"/>
              <a:t>User friendly</a:t>
            </a:r>
          </a:p>
          <a:p>
            <a:pPr lvl="1"/>
            <a:r>
              <a:rPr lang="en-US" altLang="en-US"/>
              <a:t>Enhancements can help millions of users</a:t>
            </a:r>
          </a:p>
          <a:p>
            <a:pPr lvl="1"/>
            <a:r>
              <a:rPr lang="en-US" altLang="en-US"/>
              <a:t>Defects found quickly because of widespread use</a:t>
            </a:r>
          </a:p>
          <a:p>
            <a:r>
              <a:rPr lang="en-US" altLang="en-US"/>
              <a:t>Disadvantages</a:t>
            </a:r>
          </a:p>
          <a:p>
            <a:pPr lvl="1"/>
            <a:r>
              <a:rPr lang="en-US" altLang="en-US"/>
              <a:t>Security defects can leave millions vulnerable</a:t>
            </a:r>
          </a:p>
          <a:p>
            <a:pPr lvl="1"/>
            <a:r>
              <a:rPr lang="en-US" altLang="en-US"/>
              <a:t>Non-technical user-base</a:t>
            </a:r>
          </a:p>
          <a:p>
            <a:pPr lvl="1"/>
            <a:r>
              <a:rPr lang="en-US" altLang="en-US"/>
              <a:t>Industry dominance leaves MS handcuffed - any move to expand capabilities seen as anticompetitive</a:t>
            </a:r>
          </a:p>
          <a:p>
            <a:endParaRPr lang="en-US" altLang="en-US"/>
          </a:p>
        </p:txBody>
      </p:sp>
    </p:spTree>
    <p:extLst>
      <p:ext uri="{BB962C8B-B14F-4D97-AF65-F5344CB8AC3E}">
        <p14:creationId xmlns:p14="http://schemas.microsoft.com/office/powerpoint/2010/main" val="1209732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a:r>
              <a:rPr lang="en-US" altLang="en-US"/>
              <a:t>Background: Linux</a:t>
            </a:r>
          </a:p>
        </p:txBody>
      </p:sp>
      <p:sp>
        <p:nvSpPr>
          <p:cNvPr id="11267" name="Rectangle 3"/>
          <p:cNvSpPr>
            <a:spLocks noGrp="1" noChangeArrowheads="1"/>
          </p:cNvSpPr>
          <p:nvPr>
            <p:ph type="body" idx="1"/>
          </p:nvPr>
        </p:nvSpPr>
        <p:spPr/>
        <p:txBody>
          <a:bodyPr/>
          <a:lstStyle/>
          <a:p>
            <a:pPr>
              <a:lnSpc>
                <a:spcPct val="90000"/>
              </a:lnSpc>
            </a:pPr>
            <a:r>
              <a:rPr lang="en-US" altLang="en-US"/>
              <a:t>Advantages</a:t>
            </a:r>
          </a:p>
          <a:p>
            <a:pPr lvl="1">
              <a:lnSpc>
                <a:spcPct val="90000"/>
              </a:lnSpc>
            </a:pPr>
            <a:r>
              <a:rPr lang="en-US" altLang="en-US"/>
              <a:t>Stability</a:t>
            </a:r>
          </a:p>
          <a:p>
            <a:pPr lvl="1">
              <a:lnSpc>
                <a:spcPct val="90000"/>
              </a:lnSpc>
            </a:pPr>
            <a:r>
              <a:rPr lang="en-US" altLang="en-US"/>
              <a:t>Free Software</a:t>
            </a:r>
          </a:p>
          <a:p>
            <a:pPr lvl="1">
              <a:lnSpc>
                <a:spcPct val="90000"/>
              </a:lnSpc>
            </a:pPr>
            <a:r>
              <a:rPr lang="en-US" altLang="en-US"/>
              <a:t>Runs on old hardware</a:t>
            </a:r>
          </a:p>
          <a:p>
            <a:pPr lvl="1">
              <a:lnSpc>
                <a:spcPct val="90000"/>
              </a:lnSpc>
            </a:pPr>
            <a:r>
              <a:rPr lang="en-US" altLang="en-US"/>
              <a:t>Security</a:t>
            </a:r>
          </a:p>
          <a:p>
            <a:pPr>
              <a:lnSpc>
                <a:spcPct val="90000"/>
              </a:lnSpc>
            </a:pPr>
            <a:r>
              <a:rPr lang="en-US" altLang="en-US"/>
              <a:t>Disadvantages</a:t>
            </a:r>
          </a:p>
          <a:p>
            <a:pPr lvl="1">
              <a:lnSpc>
                <a:spcPct val="90000"/>
              </a:lnSpc>
            </a:pPr>
            <a:r>
              <a:rPr lang="en-US" altLang="en-US"/>
              <a:t>Learning curve</a:t>
            </a:r>
          </a:p>
          <a:p>
            <a:pPr lvl="1">
              <a:lnSpc>
                <a:spcPct val="90000"/>
              </a:lnSpc>
            </a:pPr>
            <a:r>
              <a:rPr lang="en-US" altLang="en-US"/>
              <a:t>Equivalent programs</a:t>
            </a:r>
          </a:p>
          <a:p>
            <a:pPr lvl="1">
              <a:lnSpc>
                <a:spcPct val="90000"/>
              </a:lnSpc>
            </a:pPr>
            <a:r>
              <a:rPr lang="en-US" altLang="en-US"/>
              <a:t>More technical ability needed</a:t>
            </a:r>
          </a:p>
          <a:p>
            <a:pPr lvl="1">
              <a:lnSpc>
                <a:spcPct val="90000"/>
              </a:lnSpc>
            </a:pPr>
            <a:r>
              <a:rPr lang="en-US" altLang="en-US"/>
              <a:t>Not all hardware compatible</a:t>
            </a:r>
          </a:p>
          <a:p>
            <a:pPr lvl="1">
              <a:lnSpc>
                <a:spcPct val="90000"/>
              </a:lnSpc>
            </a:pPr>
            <a:endParaRPr lang="en-US" altLang="en-US"/>
          </a:p>
        </p:txBody>
      </p:sp>
    </p:spTree>
    <p:extLst>
      <p:ext uri="{BB962C8B-B14F-4D97-AF65-F5344CB8AC3E}">
        <p14:creationId xmlns:p14="http://schemas.microsoft.com/office/powerpoint/2010/main" val="3882296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l"/>
            <a:r>
              <a:rPr lang="en-US" altLang="en-US"/>
              <a:t>Agenda</a:t>
            </a:r>
          </a:p>
        </p:txBody>
      </p:sp>
      <p:sp>
        <p:nvSpPr>
          <p:cNvPr id="154627" name="Rectangle 3"/>
          <p:cNvSpPr>
            <a:spLocks noGrp="1" noChangeArrowheads="1"/>
          </p:cNvSpPr>
          <p:nvPr>
            <p:ph type="body" idx="1"/>
          </p:nvPr>
        </p:nvSpPr>
        <p:spPr/>
        <p:txBody>
          <a:bodyPr/>
          <a:lstStyle/>
          <a:p>
            <a:pPr>
              <a:lnSpc>
                <a:spcPct val="80000"/>
              </a:lnSpc>
            </a:pPr>
            <a:r>
              <a:rPr lang="en-US" altLang="en-US" sz="1800">
                <a:solidFill>
                  <a:srgbClr val="003399"/>
                </a:solidFill>
              </a:rPr>
              <a:t>Background</a:t>
            </a:r>
          </a:p>
          <a:p>
            <a:pPr>
              <a:lnSpc>
                <a:spcPct val="80000"/>
              </a:lnSpc>
            </a:pPr>
            <a:r>
              <a:rPr lang="en-US" altLang="en-US" sz="1800">
                <a:solidFill>
                  <a:srgbClr val="FF3300"/>
                </a:solidFill>
              </a:rPr>
              <a:t>Windows Security Architecture</a:t>
            </a:r>
          </a:p>
          <a:p>
            <a:pPr>
              <a:lnSpc>
                <a:spcPct val="80000"/>
              </a:lnSpc>
            </a:pPr>
            <a:r>
              <a:rPr lang="en-US" altLang="en-US" sz="1800"/>
              <a:t>Linux Security Model</a:t>
            </a:r>
          </a:p>
          <a:p>
            <a:pPr>
              <a:lnSpc>
                <a:spcPct val="80000"/>
              </a:lnSpc>
            </a:pPr>
            <a:r>
              <a:rPr lang="en-US" altLang="en-US" sz="1800"/>
              <a:t>Evaluation: Windows vs. Linux Design</a:t>
            </a:r>
          </a:p>
          <a:p>
            <a:pPr>
              <a:lnSpc>
                <a:spcPct val="80000"/>
              </a:lnSpc>
            </a:pPr>
            <a:r>
              <a:rPr lang="en-US" altLang="en-US" sz="1800"/>
              <a:t>Windows Vulnerabilities</a:t>
            </a:r>
          </a:p>
          <a:p>
            <a:pPr>
              <a:lnSpc>
                <a:spcPct val="80000"/>
              </a:lnSpc>
            </a:pPr>
            <a:r>
              <a:rPr lang="en-US" altLang="en-US" sz="1800"/>
              <a:t>Linux Vulnerabilities</a:t>
            </a:r>
          </a:p>
          <a:p>
            <a:pPr>
              <a:lnSpc>
                <a:spcPct val="80000"/>
              </a:lnSpc>
            </a:pPr>
            <a:r>
              <a:rPr lang="en-US" altLang="en-US" sz="1800"/>
              <a:t>Means of Evaluating Metrics</a:t>
            </a:r>
          </a:p>
          <a:p>
            <a:pPr>
              <a:lnSpc>
                <a:spcPct val="80000"/>
              </a:lnSpc>
            </a:pPr>
            <a:r>
              <a:rPr lang="en-US" altLang="en-US" sz="1800"/>
              <a:t>Evaluation: Windows vs. Linux Vulnerabilities </a:t>
            </a:r>
          </a:p>
          <a:p>
            <a:pPr lvl="1">
              <a:lnSpc>
                <a:spcPct val="80000"/>
              </a:lnSpc>
            </a:pPr>
            <a:r>
              <a:rPr lang="en-US" altLang="en-US" sz="1600"/>
              <a:t>CERT: Comparing Query Result for “Microsoft” and “Linux” Keywords</a:t>
            </a:r>
          </a:p>
          <a:p>
            <a:pPr>
              <a:lnSpc>
                <a:spcPct val="80000"/>
              </a:lnSpc>
            </a:pPr>
            <a:r>
              <a:rPr lang="en-US" altLang="en-US" sz="1800"/>
              <a:t>System Hardening</a:t>
            </a:r>
          </a:p>
          <a:p>
            <a:pPr lvl="1">
              <a:lnSpc>
                <a:spcPct val="80000"/>
              </a:lnSpc>
            </a:pPr>
            <a:r>
              <a:rPr lang="en-US" altLang="en-US" sz="1600"/>
              <a:t>Windows Defenses</a:t>
            </a:r>
          </a:p>
          <a:p>
            <a:pPr lvl="1">
              <a:lnSpc>
                <a:spcPct val="80000"/>
              </a:lnSpc>
            </a:pPr>
            <a:r>
              <a:rPr lang="en-US" altLang="en-US" sz="1600"/>
              <a:t>Linux System Hardening</a:t>
            </a:r>
          </a:p>
          <a:p>
            <a:pPr lvl="2">
              <a:lnSpc>
                <a:spcPct val="80000"/>
              </a:lnSpc>
            </a:pPr>
            <a:r>
              <a:rPr lang="en-US" altLang="en-US" sz="1400"/>
              <a:t>OS-Level</a:t>
            </a:r>
          </a:p>
          <a:p>
            <a:pPr lvl="2">
              <a:lnSpc>
                <a:spcPct val="80000"/>
              </a:lnSpc>
            </a:pPr>
            <a:r>
              <a:rPr lang="en-US" altLang="en-US" sz="1400"/>
              <a:t>Application-Level</a:t>
            </a:r>
          </a:p>
          <a:p>
            <a:pPr>
              <a:lnSpc>
                <a:spcPct val="80000"/>
              </a:lnSpc>
            </a:pPr>
            <a:r>
              <a:rPr lang="en-US" altLang="en-US" sz="1800"/>
              <a:t>OS Security Capabilities: Windows vs. Linux </a:t>
            </a:r>
          </a:p>
          <a:p>
            <a:pPr>
              <a:lnSpc>
                <a:spcPct val="80000"/>
              </a:lnSpc>
            </a:pPr>
            <a:r>
              <a:rPr lang="en-US" altLang="en-US" sz="1800"/>
              <a:t>Conclusion</a:t>
            </a:r>
          </a:p>
          <a:p>
            <a:pPr>
              <a:lnSpc>
                <a:spcPct val="80000"/>
              </a:lnSpc>
            </a:pPr>
            <a:endParaRPr lang="en-US" altLang="en-US" sz="1800"/>
          </a:p>
          <a:p>
            <a:pPr lvl="2">
              <a:lnSpc>
                <a:spcPct val="80000"/>
              </a:lnSpc>
            </a:pPr>
            <a:endParaRPr lang="en-US" altLang="en-US" sz="1400"/>
          </a:p>
          <a:p>
            <a:pPr>
              <a:lnSpc>
                <a:spcPct val="80000"/>
              </a:lnSpc>
            </a:pPr>
            <a:endParaRPr lang="en-US" altLang="en-US" sz="1800"/>
          </a:p>
          <a:p>
            <a:pPr>
              <a:lnSpc>
                <a:spcPct val="80000"/>
              </a:lnSpc>
            </a:pPr>
            <a:endParaRPr lang="en-US" altLang="en-US" sz="1800"/>
          </a:p>
          <a:p>
            <a:pPr>
              <a:lnSpc>
                <a:spcPct val="80000"/>
              </a:lnSpc>
            </a:pPr>
            <a:endParaRPr lang="en-US" altLang="en-US" sz="1800"/>
          </a:p>
        </p:txBody>
      </p:sp>
    </p:spTree>
    <p:extLst>
      <p:ext uri="{BB962C8B-B14F-4D97-AF65-F5344CB8AC3E}">
        <p14:creationId xmlns:p14="http://schemas.microsoft.com/office/powerpoint/2010/main" val="1605553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r>
              <a:rPr lang="en-US" altLang="en-US"/>
              <a:t>Windows Security Architecture</a:t>
            </a:r>
          </a:p>
        </p:txBody>
      </p:sp>
      <p:sp>
        <p:nvSpPr>
          <p:cNvPr id="13315" name="Rectangle 3"/>
          <p:cNvSpPr>
            <a:spLocks noGrp="1" noChangeArrowheads="1"/>
          </p:cNvSpPr>
          <p:nvPr>
            <p:ph type="body" idx="1"/>
          </p:nvPr>
        </p:nvSpPr>
        <p:spPr/>
        <p:txBody>
          <a:bodyPr/>
          <a:lstStyle/>
          <a:p>
            <a:r>
              <a:rPr lang="en-US" altLang="en-US"/>
              <a:t>Security Reference Monitor</a:t>
            </a:r>
          </a:p>
          <a:p>
            <a:r>
              <a:rPr lang="en-US" altLang="en-US"/>
              <a:t>Local Security Authority </a:t>
            </a:r>
          </a:p>
          <a:p>
            <a:r>
              <a:rPr lang="en-US" altLang="en-US"/>
              <a:t>Security Account Manager</a:t>
            </a:r>
          </a:p>
          <a:p>
            <a:r>
              <a:rPr lang="en-US" altLang="en-US"/>
              <a:t>Active Directory</a:t>
            </a:r>
          </a:p>
          <a:p>
            <a:r>
              <a:rPr lang="en-US" altLang="en-US"/>
              <a:t>Local vs. Domain Accounts</a:t>
            </a:r>
          </a:p>
          <a:p>
            <a:r>
              <a:rPr lang="en-US" altLang="en-US"/>
              <a:t>Access Control Lists</a:t>
            </a:r>
          </a:p>
          <a:p>
            <a:r>
              <a:rPr lang="en-US" altLang="en-US"/>
              <a:t>Integrity Control </a:t>
            </a:r>
            <a:endParaRPr lang="en-US" altLang="en-US" sz="1600" baseline="30000">
              <a:solidFill>
                <a:srgbClr val="FF0000"/>
              </a:solidFill>
            </a:endParaRPr>
          </a:p>
          <a:p>
            <a:r>
              <a:rPr lang="en-US" altLang="en-US"/>
              <a:t>User Account Controls </a:t>
            </a:r>
            <a:endParaRPr lang="en-US" altLang="en-US" sz="1600" baseline="30000">
              <a:solidFill>
                <a:srgbClr val="FF0000"/>
              </a:solidFill>
            </a:endParaRPr>
          </a:p>
          <a:p>
            <a:endParaRPr lang="en-US" altLang="en-US"/>
          </a:p>
        </p:txBody>
      </p:sp>
    </p:spTree>
    <p:extLst>
      <p:ext uri="{BB962C8B-B14F-4D97-AF65-F5344CB8AC3E}">
        <p14:creationId xmlns:p14="http://schemas.microsoft.com/office/powerpoint/2010/main" val="1564332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14600"/>
            <a:ext cx="7499350" cy="1143000"/>
          </a:xfrm>
        </p:spPr>
        <p:txBody>
          <a:bodyPr/>
          <a:lstStyle/>
          <a:p>
            <a:r>
              <a:rPr lang="en-US" dirty="0" smtClean="0"/>
              <a:t>Linux Server Hardening</a:t>
            </a:r>
            <a:endParaRPr lang="en-US" dirty="0"/>
          </a:p>
        </p:txBody>
      </p:sp>
    </p:spTree>
    <p:extLst>
      <p:ext uri="{BB962C8B-B14F-4D97-AF65-F5344CB8AC3E}">
        <p14:creationId xmlns:p14="http://schemas.microsoft.com/office/powerpoint/2010/main" val="3075870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US" altLang="en-US"/>
              <a:t>Local Security Authority (LSA)</a:t>
            </a:r>
          </a:p>
        </p:txBody>
      </p:sp>
      <p:pic>
        <p:nvPicPr>
          <p:cNvPr id="15364"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85788" y="1538288"/>
            <a:ext cx="3781425" cy="4238625"/>
          </a:xfrm>
        </p:spPr>
      </p:pic>
      <p:sp>
        <p:nvSpPr>
          <p:cNvPr id="15363" name="Rectangle 3"/>
          <p:cNvSpPr>
            <a:spLocks noGrp="1" noChangeArrowheads="1"/>
          </p:cNvSpPr>
          <p:nvPr>
            <p:ph type="body" sz="half" idx="2"/>
          </p:nvPr>
        </p:nvSpPr>
        <p:spPr/>
        <p:txBody>
          <a:bodyPr/>
          <a:lstStyle/>
          <a:p>
            <a:r>
              <a:rPr lang="en-US" altLang="en-US" sz="2400"/>
              <a:t>Responsible for enforcing local security policy</a:t>
            </a:r>
          </a:p>
          <a:p>
            <a:pPr lvl="1"/>
            <a:r>
              <a:rPr lang="en-US" altLang="en-US" sz="2000"/>
              <a:t>Lsass.exe</a:t>
            </a:r>
          </a:p>
          <a:p>
            <a:pPr lvl="1"/>
            <a:r>
              <a:rPr lang="en-US" altLang="en-US" sz="2000"/>
              <a:t>User mode</a:t>
            </a:r>
          </a:p>
          <a:p>
            <a:r>
              <a:rPr lang="en-US" altLang="en-US" sz="2400"/>
              <a:t>Issues security tokens to accounts</a:t>
            </a:r>
          </a:p>
          <a:p>
            <a:r>
              <a:rPr lang="en-US" altLang="en-US" sz="2400"/>
              <a:t>Key component of the logon process </a:t>
            </a:r>
          </a:p>
          <a:p>
            <a:endParaRPr lang="en-US" altLang="en-US" sz="2400"/>
          </a:p>
          <a:p>
            <a:endParaRPr lang="en-US" altLang="en-US" sz="2400"/>
          </a:p>
          <a:p>
            <a:endParaRPr lang="en-US" altLang="en-US" sz="2400"/>
          </a:p>
          <a:p>
            <a:endParaRPr lang="en-US" altLang="en-US" sz="2400"/>
          </a:p>
        </p:txBody>
      </p:sp>
    </p:spTree>
    <p:extLst>
      <p:ext uri="{BB962C8B-B14F-4D97-AF65-F5344CB8AC3E}">
        <p14:creationId xmlns:p14="http://schemas.microsoft.com/office/powerpoint/2010/main" val="82562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en-US" altLang="en-US"/>
              <a:t>Security Account Manager (SAM)</a:t>
            </a:r>
          </a:p>
        </p:txBody>
      </p:sp>
      <p:pic>
        <p:nvPicPr>
          <p:cNvPr id="21508"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295400"/>
            <a:ext cx="4038600" cy="3870325"/>
          </a:xfrm>
        </p:spPr>
      </p:pic>
      <p:sp>
        <p:nvSpPr>
          <p:cNvPr id="21507" name="Rectangle 3"/>
          <p:cNvSpPr>
            <a:spLocks noGrp="1" noChangeArrowheads="1"/>
          </p:cNvSpPr>
          <p:nvPr>
            <p:ph type="body" sz="half" idx="2"/>
          </p:nvPr>
        </p:nvSpPr>
        <p:spPr/>
        <p:txBody>
          <a:bodyPr/>
          <a:lstStyle/>
          <a:p>
            <a:r>
              <a:rPr lang="en-US" altLang="en-US" sz="2400"/>
              <a:t>A database that stores user accounts and local users and groups security information</a:t>
            </a:r>
          </a:p>
          <a:p>
            <a:r>
              <a:rPr lang="en-US" altLang="en-US" sz="2400"/>
              <a:t>SamSrv.exe</a:t>
            </a:r>
          </a:p>
        </p:txBody>
      </p:sp>
    </p:spTree>
    <p:extLst>
      <p:ext uri="{BB962C8B-B14F-4D97-AF65-F5344CB8AC3E}">
        <p14:creationId xmlns:p14="http://schemas.microsoft.com/office/powerpoint/2010/main" val="1798641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a:r>
              <a:rPr lang="en-US" altLang="en-US"/>
              <a:t>WinLogon &amp; NetLogon</a:t>
            </a:r>
          </a:p>
        </p:txBody>
      </p:sp>
      <p:sp>
        <p:nvSpPr>
          <p:cNvPr id="25607" name="Rectangle 7"/>
          <p:cNvSpPr>
            <a:spLocks noGrp="1" noChangeArrowheads="1"/>
          </p:cNvSpPr>
          <p:nvPr>
            <p:ph type="body" sz="half" idx="1"/>
          </p:nvPr>
        </p:nvSpPr>
        <p:spPr/>
        <p:txBody>
          <a:bodyPr/>
          <a:lstStyle/>
          <a:p>
            <a:r>
              <a:rPr lang="en-US" altLang="en-US" sz="2400"/>
              <a:t>WinLogon – keyboard requests</a:t>
            </a:r>
          </a:p>
          <a:p>
            <a:r>
              <a:rPr lang="en-US" altLang="en-US" sz="2400"/>
              <a:t>NetLogon – network requests</a:t>
            </a:r>
          </a:p>
        </p:txBody>
      </p:sp>
      <p:pic>
        <p:nvPicPr>
          <p:cNvPr id="25606" name="Picture 5" descr="XP_logi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05000" y="2971800"/>
            <a:ext cx="3798888" cy="1993900"/>
          </a:xfrm>
          <a:noFill/>
          <a:ln/>
        </p:spPr>
      </p:pic>
    </p:spTree>
    <p:extLst>
      <p:ext uri="{BB962C8B-B14F-4D97-AF65-F5344CB8AC3E}">
        <p14:creationId xmlns:p14="http://schemas.microsoft.com/office/powerpoint/2010/main" val="710740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a:r>
              <a:rPr lang="en-US" altLang="en-US"/>
              <a:t>Windows Login Example </a:t>
            </a:r>
          </a:p>
        </p:txBody>
      </p:sp>
      <p:sp>
        <p:nvSpPr>
          <p:cNvPr id="31747" name="Rectangle 3"/>
          <p:cNvSpPr>
            <a:spLocks noGrp="1" noChangeArrowheads="1"/>
          </p:cNvSpPr>
          <p:nvPr>
            <p:ph type="body" idx="1"/>
          </p:nvPr>
        </p:nvSpPr>
        <p:spPr/>
        <p:txBody>
          <a:bodyPr/>
          <a:lstStyle/>
          <a:p>
            <a:pPr>
              <a:lnSpc>
                <a:spcPct val="90000"/>
              </a:lnSpc>
            </a:pPr>
            <a:r>
              <a:rPr lang="en-US" altLang="en-US" sz="2800" dirty="0"/>
              <a:t>Administrator creates a user account (full name, username, password, group, privileges)</a:t>
            </a:r>
          </a:p>
          <a:p>
            <a:pPr>
              <a:lnSpc>
                <a:spcPct val="90000"/>
              </a:lnSpc>
            </a:pPr>
            <a:r>
              <a:rPr lang="en-US" altLang="en-US" sz="2800" dirty="0"/>
              <a:t>Windows creates an SID in the form of</a:t>
            </a:r>
          </a:p>
          <a:p>
            <a:pPr lvl="1">
              <a:lnSpc>
                <a:spcPct val="90000"/>
              </a:lnSpc>
            </a:pPr>
            <a:r>
              <a:rPr lang="en-US" altLang="en-US" sz="2400" dirty="0"/>
              <a:t>S-1-5-21-AAA-BBB-CCC-RRR (page 723)</a:t>
            </a:r>
          </a:p>
          <a:p>
            <a:pPr>
              <a:lnSpc>
                <a:spcPct val="90000"/>
              </a:lnSpc>
            </a:pPr>
            <a:r>
              <a:rPr lang="en-US" altLang="en-US" sz="2800" dirty="0"/>
              <a:t>In windows, username can be in two formats</a:t>
            </a:r>
          </a:p>
          <a:p>
            <a:pPr lvl="1">
              <a:lnSpc>
                <a:spcPct val="90000"/>
              </a:lnSpc>
            </a:pPr>
            <a:r>
              <a:rPr lang="en-US" altLang="en-US" sz="2400" dirty="0"/>
              <a:t>SAM format: support by all versions of Windows (legacy format)</a:t>
            </a:r>
          </a:p>
          <a:p>
            <a:pPr lvl="2">
              <a:lnSpc>
                <a:spcPct val="90000"/>
              </a:lnSpc>
            </a:pPr>
            <a:r>
              <a:rPr lang="en-US" altLang="en-US" sz="2000" dirty="0"/>
              <a:t>Form: DOMAIN/username</a:t>
            </a:r>
          </a:p>
          <a:p>
            <a:pPr lvl="1">
              <a:lnSpc>
                <a:spcPct val="90000"/>
              </a:lnSpc>
            </a:pPr>
            <a:r>
              <a:rPr lang="en-US" altLang="en-US" sz="2400" dirty="0"/>
              <a:t>User Principle Name (UPN) and looks more like RFC822 email address</a:t>
            </a:r>
          </a:p>
          <a:p>
            <a:pPr lvl="2">
              <a:lnSpc>
                <a:spcPct val="90000"/>
              </a:lnSpc>
            </a:pPr>
            <a:r>
              <a:rPr lang="en-US" altLang="en-US" sz="2000" dirty="0"/>
              <a:t>Example: username@domain.company.com</a:t>
            </a:r>
          </a:p>
          <a:p>
            <a:pPr lvl="1">
              <a:lnSpc>
                <a:spcPct val="90000"/>
              </a:lnSpc>
              <a:buFontTx/>
              <a:buNone/>
            </a:pPr>
            <a:endParaRPr lang="en-US" altLang="en-US" sz="2400" dirty="0"/>
          </a:p>
        </p:txBody>
      </p:sp>
    </p:spTree>
    <p:extLst>
      <p:ext uri="{BB962C8B-B14F-4D97-AF65-F5344CB8AC3E}">
        <p14:creationId xmlns:p14="http://schemas.microsoft.com/office/powerpoint/2010/main" val="3397662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gn="l"/>
            <a:r>
              <a:rPr lang="en-US" altLang="en-US"/>
              <a:t>Windows Login Example</a:t>
            </a:r>
          </a:p>
        </p:txBody>
      </p:sp>
      <p:sp>
        <p:nvSpPr>
          <p:cNvPr id="183299" name="Rectangle 3"/>
          <p:cNvSpPr>
            <a:spLocks noGrp="1" noChangeArrowheads="1"/>
          </p:cNvSpPr>
          <p:nvPr>
            <p:ph type="body" idx="1"/>
          </p:nvPr>
        </p:nvSpPr>
        <p:spPr/>
        <p:txBody>
          <a:bodyPr/>
          <a:lstStyle/>
          <a:p>
            <a:r>
              <a:rPr lang="en-US" altLang="en-US"/>
              <a:t>User logs in with keyboard</a:t>
            </a:r>
          </a:p>
          <a:p>
            <a:r>
              <a:rPr lang="en-US" altLang="en-US"/>
              <a:t>Information is sent to the AD (domain controller)</a:t>
            </a:r>
          </a:p>
          <a:p>
            <a:r>
              <a:rPr lang="en-US" altLang="en-US"/>
              <a:t>If successful token is generated and sent to user</a:t>
            </a:r>
          </a:p>
          <a:p>
            <a:r>
              <a:rPr lang="en-US" altLang="en-US"/>
              <a:t>Token contains</a:t>
            </a:r>
          </a:p>
          <a:p>
            <a:pPr lvl="1"/>
            <a:r>
              <a:rPr lang="en-US" altLang="en-US"/>
              <a:t>User’s SID</a:t>
            </a:r>
          </a:p>
          <a:p>
            <a:pPr lvl="1"/>
            <a:r>
              <a:rPr lang="en-US" altLang="en-US"/>
              <a:t>Group membership</a:t>
            </a:r>
          </a:p>
          <a:p>
            <a:pPr lvl="1"/>
            <a:r>
              <a:rPr lang="en-US" altLang="en-US"/>
              <a:t>Privileges</a:t>
            </a:r>
          </a:p>
          <a:p>
            <a:endParaRPr lang="en-US" altLang="en-US"/>
          </a:p>
        </p:txBody>
      </p:sp>
    </p:spTree>
    <p:extLst>
      <p:ext uri="{BB962C8B-B14F-4D97-AF65-F5344CB8AC3E}">
        <p14:creationId xmlns:p14="http://schemas.microsoft.com/office/powerpoint/2010/main" val="1349256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gn="l"/>
            <a:r>
              <a:rPr lang="en-US" altLang="en-US"/>
              <a:t>Review Question</a:t>
            </a:r>
          </a:p>
        </p:txBody>
      </p:sp>
      <p:sp>
        <p:nvSpPr>
          <p:cNvPr id="181251" name="Rectangle 3"/>
          <p:cNvSpPr>
            <a:spLocks noGrp="1" noChangeArrowheads="1"/>
          </p:cNvSpPr>
          <p:nvPr>
            <p:ph type="body" idx="1"/>
          </p:nvPr>
        </p:nvSpPr>
        <p:spPr/>
        <p:txBody>
          <a:bodyPr/>
          <a:lstStyle/>
          <a:p>
            <a:r>
              <a:rPr lang="en-US" altLang="en-US"/>
              <a:t>A user hits Ctrl+Alt+Del and logs into Windows with a keyboard…</a:t>
            </a:r>
          </a:p>
          <a:p>
            <a:r>
              <a:rPr lang="en-US" altLang="en-US"/>
              <a:t>What Windows process captures this login?</a:t>
            </a:r>
          </a:p>
          <a:p>
            <a:endParaRPr lang="en-US" altLang="en-US"/>
          </a:p>
        </p:txBody>
      </p:sp>
    </p:spTree>
    <p:extLst>
      <p:ext uri="{BB962C8B-B14F-4D97-AF65-F5344CB8AC3E}">
        <p14:creationId xmlns:p14="http://schemas.microsoft.com/office/powerpoint/2010/main" val="176887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lgn="l"/>
            <a:r>
              <a:rPr lang="en-US" altLang="en-US"/>
              <a:t>Answer</a:t>
            </a:r>
          </a:p>
        </p:txBody>
      </p:sp>
      <p:sp>
        <p:nvSpPr>
          <p:cNvPr id="182275" name="Rectangle 3"/>
          <p:cNvSpPr>
            <a:spLocks noGrp="1" noChangeArrowheads="1"/>
          </p:cNvSpPr>
          <p:nvPr>
            <p:ph type="body" idx="1"/>
          </p:nvPr>
        </p:nvSpPr>
        <p:spPr/>
        <p:txBody>
          <a:bodyPr/>
          <a:lstStyle/>
          <a:p>
            <a:r>
              <a:rPr lang="en-US" altLang="en-US"/>
              <a:t>The WinLogon process captures logins at the keyboard</a:t>
            </a:r>
          </a:p>
          <a:p>
            <a:r>
              <a:rPr lang="en-US" altLang="en-US"/>
              <a:t>WinLogon passes information to the domain controller (Active Directory) to perform logon</a:t>
            </a:r>
          </a:p>
          <a:p>
            <a:r>
              <a:rPr lang="en-US" altLang="en-US"/>
              <a:t>WinLogon would pass the information to the  SAM (if local) which would give true/false authentication status</a:t>
            </a:r>
          </a:p>
          <a:p>
            <a:r>
              <a:rPr lang="en-US" altLang="en-US"/>
              <a:t>LSA would generate token if SAM verifies true username/password combination</a:t>
            </a:r>
          </a:p>
        </p:txBody>
      </p:sp>
    </p:spTree>
    <p:extLst>
      <p:ext uri="{BB962C8B-B14F-4D97-AF65-F5344CB8AC3E}">
        <p14:creationId xmlns:p14="http://schemas.microsoft.com/office/powerpoint/2010/main" val="1043331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a:r>
              <a:rPr lang="en-US" altLang="en-US"/>
              <a:t>User Account Controls</a:t>
            </a:r>
          </a:p>
        </p:txBody>
      </p:sp>
      <p:sp>
        <p:nvSpPr>
          <p:cNvPr id="43012" name="Rectangle 4"/>
          <p:cNvSpPr>
            <a:spLocks noGrp="1" noChangeArrowheads="1"/>
          </p:cNvSpPr>
          <p:nvPr>
            <p:ph type="body" sz="half" idx="1"/>
          </p:nvPr>
        </p:nvSpPr>
        <p:spPr/>
        <p:txBody>
          <a:bodyPr/>
          <a:lstStyle/>
          <a:p>
            <a:pPr eaLnBrk="1" hangingPunct="1">
              <a:lnSpc>
                <a:spcPct val="80000"/>
              </a:lnSpc>
            </a:pPr>
            <a:r>
              <a:rPr lang="en-US" altLang="en-US" sz="2200"/>
              <a:t>A new feature in Windows Vista designed to help prevent unauthorized changes to your compute</a:t>
            </a:r>
          </a:p>
          <a:p>
            <a:pPr eaLnBrk="1" hangingPunct="1">
              <a:lnSpc>
                <a:spcPct val="80000"/>
              </a:lnSpc>
            </a:pPr>
            <a:r>
              <a:rPr lang="en-US" altLang="en-US" sz="2200"/>
              <a:t>UAC is similar to security features in UNIX-like operating systems</a:t>
            </a:r>
          </a:p>
          <a:p>
            <a:pPr eaLnBrk="1" hangingPunct="1">
              <a:lnSpc>
                <a:spcPct val="80000"/>
              </a:lnSpc>
            </a:pPr>
            <a:r>
              <a:rPr lang="en-US" altLang="en-US" sz="2200"/>
              <a:t>Perhaps the most reviled and misunderstood feature ever added to Windows</a:t>
            </a:r>
          </a:p>
        </p:txBody>
      </p:sp>
      <p:pic>
        <p:nvPicPr>
          <p:cNvPr id="43013"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65713" y="1447800"/>
            <a:ext cx="3621087" cy="3962400"/>
          </a:xfrm>
        </p:spPr>
      </p:pic>
    </p:spTree>
    <p:extLst>
      <p:ext uri="{BB962C8B-B14F-4D97-AF65-F5344CB8AC3E}">
        <p14:creationId xmlns:p14="http://schemas.microsoft.com/office/powerpoint/2010/main" val="1739352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algn="l"/>
            <a:r>
              <a:rPr lang="en-US" altLang="en-US"/>
              <a:t>User Account Controls (continued)</a:t>
            </a:r>
          </a:p>
        </p:txBody>
      </p:sp>
      <p:sp>
        <p:nvSpPr>
          <p:cNvPr id="45059" name="Rectangle 3"/>
          <p:cNvSpPr>
            <a:spLocks noGrp="1" noChangeArrowheads="1"/>
          </p:cNvSpPr>
          <p:nvPr>
            <p:ph type="body" idx="1"/>
          </p:nvPr>
        </p:nvSpPr>
        <p:spPr/>
        <p:txBody>
          <a:bodyPr/>
          <a:lstStyle/>
          <a:p>
            <a:pPr eaLnBrk="1" hangingPunct="1">
              <a:lnSpc>
                <a:spcPct val="90000"/>
              </a:lnSpc>
            </a:pPr>
            <a:r>
              <a:rPr lang="en-US" altLang="en-US" sz="2600"/>
              <a:t>How it works: When your consent is required to complete a task, UAC will prompt you with a dialog box</a:t>
            </a:r>
          </a:p>
          <a:p>
            <a:pPr eaLnBrk="1" hangingPunct="1">
              <a:lnSpc>
                <a:spcPct val="90000"/>
              </a:lnSpc>
            </a:pPr>
            <a:r>
              <a:rPr lang="en-US" altLang="en-US" sz="2600"/>
              <a:t>Tasks that will trigger a UAC prompt include anything that will affect the integrity or security of the underlying system</a:t>
            </a:r>
          </a:p>
          <a:p>
            <a:pPr lvl="1" eaLnBrk="1" hangingPunct="1">
              <a:lnSpc>
                <a:spcPct val="90000"/>
              </a:lnSpc>
            </a:pPr>
            <a:r>
              <a:rPr lang="en-US" altLang="en-US" sz="2200"/>
              <a:t> This is a surprisingly long list of tasks</a:t>
            </a:r>
          </a:p>
          <a:p>
            <a:pPr eaLnBrk="1" hangingPunct="1">
              <a:lnSpc>
                <a:spcPct val="90000"/>
              </a:lnSpc>
            </a:pPr>
            <a:r>
              <a:rPr lang="en-US" altLang="en-US" sz="2600"/>
              <a:t>UAC works slightly differently with standard user and administrator-class accounts</a:t>
            </a:r>
          </a:p>
        </p:txBody>
      </p:sp>
    </p:spTree>
    <p:extLst>
      <p:ext uri="{BB962C8B-B14F-4D97-AF65-F5344CB8AC3E}">
        <p14:creationId xmlns:p14="http://schemas.microsoft.com/office/powerpoint/2010/main" val="4926058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pPr algn="l"/>
            <a:r>
              <a:rPr lang="en-US" altLang="en-US"/>
              <a:t>UAC Consent UI: Type 1</a:t>
            </a:r>
          </a:p>
        </p:txBody>
      </p:sp>
      <p:sp>
        <p:nvSpPr>
          <p:cNvPr id="46083" name="Rectangle 3"/>
          <p:cNvSpPr>
            <a:spLocks noGrp="1" noChangeArrowheads="1"/>
          </p:cNvSpPr>
          <p:nvPr>
            <p:ph type="body" sz="half" idx="1"/>
          </p:nvPr>
        </p:nvSpPr>
        <p:spPr/>
        <p:txBody>
          <a:bodyPr/>
          <a:lstStyle/>
          <a:p>
            <a:pPr eaLnBrk="1" hangingPunct="1"/>
            <a:r>
              <a:rPr lang="en-US" altLang="en-US" sz="2400" b="1"/>
              <a:t>Prompt: </a:t>
            </a:r>
            <a:r>
              <a:rPr lang="en-US" altLang="en-US" sz="2400"/>
              <a:t>Windows needs your permission to continue</a:t>
            </a:r>
          </a:p>
          <a:p>
            <a:pPr eaLnBrk="1" hangingPunct="1"/>
            <a:r>
              <a:rPr lang="en-US" altLang="en-US" sz="2400" b="1"/>
              <a:t>Why you see this: </a:t>
            </a:r>
            <a:r>
              <a:rPr lang="en-US" altLang="en-US" sz="2400"/>
              <a:t>You attempt to change a potentially dangerous system setting, such as a running a Control Panel</a:t>
            </a:r>
            <a:endParaRPr lang="en-US" altLang="en-US" sz="2400" b="1"/>
          </a:p>
          <a:p>
            <a:endParaRPr lang="en-US" altLang="en-US" sz="2400"/>
          </a:p>
        </p:txBody>
      </p:sp>
      <p:pic>
        <p:nvPicPr>
          <p:cNvPr id="8194" name="Picture 2" descr="http://static.flickr.com/50/128297058_2b9a5bdaf4.jpg"/>
          <p:cNvPicPr>
            <a:picLocks noChangeAspect="1" noChangeArrowheads="1"/>
          </p:cNvPicPr>
          <p:nvPr/>
        </p:nvPicPr>
        <p:blipFill>
          <a:blip r:embed="rId3"/>
          <a:srcRect l="6625" t="15209" r="7247" b="8745"/>
          <a:stretch>
            <a:fillRect/>
          </a:stretch>
        </p:blipFill>
        <p:spPr bwMode="auto">
          <a:xfrm>
            <a:off x="2667000" y="3352800"/>
            <a:ext cx="3679825" cy="2003425"/>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46268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Prerequisites</a:t>
            </a:r>
          </a:p>
        </p:txBody>
      </p:sp>
      <p:sp>
        <p:nvSpPr>
          <p:cNvPr id="5123" name="Rectangle 3"/>
          <p:cNvSpPr>
            <a:spLocks noGrp="1" noChangeArrowheads="1"/>
          </p:cNvSpPr>
          <p:nvPr>
            <p:ph type="body" idx="1"/>
          </p:nvPr>
        </p:nvSpPr>
        <p:spPr/>
        <p:txBody>
          <a:bodyPr/>
          <a:lstStyle/>
          <a:p>
            <a:pPr eaLnBrk="1" hangingPunct="1"/>
            <a:r>
              <a:rPr lang="en-US" altLang="en-US" smtClean="0"/>
              <a:t>Implement and enforce internal security policy</a:t>
            </a:r>
          </a:p>
          <a:p>
            <a:pPr eaLnBrk="1" hangingPunct="1"/>
            <a:r>
              <a:rPr lang="en-US" altLang="en-US" smtClean="0"/>
              <a:t>Determine risk</a:t>
            </a:r>
          </a:p>
          <a:p>
            <a:pPr eaLnBrk="1" hangingPunct="1"/>
            <a:r>
              <a:rPr lang="en-US" altLang="en-US" smtClean="0"/>
              <a:t>Place server in an appropriate physical location</a:t>
            </a:r>
          </a:p>
        </p:txBody>
      </p:sp>
    </p:spTree>
    <p:extLst>
      <p:ext uri="{BB962C8B-B14F-4D97-AF65-F5344CB8AC3E}">
        <p14:creationId xmlns:p14="http://schemas.microsoft.com/office/powerpoint/2010/main" val="1553944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pPr algn="l"/>
            <a:r>
              <a:rPr lang="en-US" altLang="en-US"/>
              <a:t>UAC Consent UI: Type 2</a:t>
            </a:r>
          </a:p>
        </p:txBody>
      </p:sp>
      <p:sp>
        <p:nvSpPr>
          <p:cNvPr id="48133" name="Rectangle 5"/>
          <p:cNvSpPr>
            <a:spLocks noGrp="1" noChangeArrowheads="1"/>
          </p:cNvSpPr>
          <p:nvPr>
            <p:ph type="body" sz="half" idx="1"/>
          </p:nvPr>
        </p:nvSpPr>
        <p:spPr/>
        <p:txBody>
          <a:bodyPr/>
          <a:lstStyle/>
          <a:p>
            <a:pPr eaLnBrk="1" hangingPunct="1"/>
            <a:r>
              <a:rPr lang="en-US" altLang="en-US" sz="2400" b="1"/>
              <a:t>Prompt: </a:t>
            </a:r>
            <a:r>
              <a:rPr lang="en-US" altLang="en-US" sz="2400"/>
              <a:t>A program needs your permission to continue</a:t>
            </a:r>
          </a:p>
          <a:p>
            <a:r>
              <a:rPr lang="en-US" altLang="en-US" sz="2400" b="1">
                <a:solidFill>
                  <a:schemeClr val="tx1"/>
                </a:solidFill>
              </a:rPr>
              <a:t>Why you see this: </a:t>
            </a:r>
            <a:r>
              <a:rPr lang="en-US" altLang="en-US" sz="2400">
                <a:solidFill>
                  <a:schemeClr val="tx1"/>
                </a:solidFill>
              </a:rPr>
              <a:t>An external application with a valid digital signature is attempting to run with admin privileges</a:t>
            </a:r>
          </a:p>
        </p:txBody>
      </p:sp>
      <p:pic>
        <p:nvPicPr>
          <p:cNvPr id="7170" name="Picture 2" descr="http://msdn.microsoft.com/library/en-us/UxGuide/UXGuide/Environment/UAC/images/uac01b.png"/>
          <p:cNvPicPr>
            <a:picLocks noChangeAspect="1" noChangeArrowheads="1"/>
          </p:cNvPicPr>
          <p:nvPr/>
        </p:nvPicPr>
        <p:blipFill>
          <a:blip r:embed="rId3"/>
          <a:srcRect l="1865" t="6997" r="1165" b="2041"/>
          <a:stretch>
            <a:fillRect/>
          </a:stretch>
        </p:blipFill>
        <p:spPr bwMode="auto">
          <a:xfrm>
            <a:off x="2743200" y="3200400"/>
            <a:ext cx="3238500" cy="2589213"/>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94801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p:cNvSpPr>
            <a:spLocks noGrp="1" noChangeArrowheads="1"/>
          </p:cNvSpPr>
          <p:nvPr>
            <p:ph type="title"/>
          </p:nvPr>
        </p:nvSpPr>
        <p:spPr/>
        <p:txBody>
          <a:bodyPr/>
          <a:lstStyle/>
          <a:p>
            <a:pPr algn="l"/>
            <a:r>
              <a:rPr lang="en-US" altLang="en-US"/>
              <a:t>UAC Consent UI: Type 3</a:t>
            </a:r>
          </a:p>
        </p:txBody>
      </p:sp>
      <p:sp>
        <p:nvSpPr>
          <p:cNvPr id="50184" name="Rectangle 8"/>
          <p:cNvSpPr>
            <a:spLocks noGrp="1" noChangeArrowheads="1"/>
          </p:cNvSpPr>
          <p:nvPr>
            <p:ph type="body" sz="half" idx="1"/>
          </p:nvPr>
        </p:nvSpPr>
        <p:spPr/>
        <p:txBody>
          <a:bodyPr/>
          <a:lstStyle/>
          <a:p>
            <a:pPr eaLnBrk="1" hangingPunct="1"/>
            <a:r>
              <a:rPr lang="en-US" altLang="en-US" sz="2400" b="1"/>
              <a:t>Prompt: </a:t>
            </a:r>
            <a:r>
              <a:rPr lang="en-US" altLang="en-US" sz="2400"/>
              <a:t>An unidentified program wants access to your computer</a:t>
            </a:r>
          </a:p>
          <a:p>
            <a:pPr eaLnBrk="1" hangingPunct="1"/>
            <a:r>
              <a:rPr lang="en-US" altLang="en-US" sz="2400" b="1"/>
              <a:t>Why you see this: i</a:t>
            </a:r>
            <a:r>
              <a:rPr lang="en-US" altLang="en-US" sz="2400"/>
              <a:t>n external application without a valid digital signature is trying to run</a:t>
            </a:r>
          </a:p>
        </p:txBody>
      </p:sp>
      <p:pic>
        <p:nvPicPr>
          <p:cNvPr id="6146" name="Picture 2" descr="http://blogs.msdn.com/photos/heaths/images/643381/original.aspx"/>
          <p:cNvPicPr>
            <a:picLocks noChangeAspect="1" noChangeArrowheads="1"/>
          </p:cNvPicPr>
          <p:nvPr/>
        </p:nvPicPr>
        <p:blipFill>
          <a:blip r:embed="rId3"/>
          <a:srcRect l="1852" t="6780" r="1852" b="2825"/>
          <a:stretch>
            <a:fillRect/>
          </a:stretch>
        </p:blipFill>
        <p:spPr bwMode="auto">
          <a:xfrm>
            <a:off x="3216275" y="3241675"/>
            <a:ext cx="3336925" cy="2625725"/>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6829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a:r>
              <a:rPr lang="en-US" altLang="en-US"/>
              <a:t>UAC: What’s really happening</a:t>
            </a:r>
          </a:p>
        </p:txBody>
      </p:sp>
      <p:sp>
        <p:nvSpPr>
          <p:cNvPr id="53251" name="Rectangle 3"/>
          <p:cNvSpPr>
            <a:spLocks noGrp="1" noChangeArrowheads="1"/>
          </p:cNvSpPr>
          <p:nvPr>
            <p:ph type="body" idx="1"/>
          </p:nvPr>
        </p:nvSpPr>
        <p:spPr/>
        <p:txBody>
          <a:bodyPr/>
          <a:lstStyle/>
          <a:p>
            <a:pPr eaLnBrk="1" hangingPunct="1">
              <a:lnSpc>
                <a:spcPct val="90000"/>
              </a:lnSpc>
            </a:pPr>
            <a:r>
              <a:rPr lang="en-US" altLang="en-US" sz="2600"/>
              <a:t>Administrator accounts now logon with a mixed token </a:t>
            </a:r>
          </a:p>
          <a:p>
            <a:pPr eaLnBrk="1" hangingPunct="1">
              <a:lnSpc>
                <a:spcPct val="90000"/>
              </a:lnSpc>
            </a:pPr>
            <a:r>
              <a:rPr lang="en-US" altLang="en-US" sz="2600"/>
              <a:t>Half of this mixed token is a standard user token: this is what is typically used to determine your memberships and privileges</a:t>
            </a:r>
          </a:p>
          <a:p>
            <a:pPr eaLnBrk="1" hangingPunct="1">
              <a:lnSpc>
                <a:spcPct val="90000"/>
              </a:lnSpc>
            </a:pPr>
            <a:r>
              <a:rPr lang="en-US" altLang="en-US" sz="2600"/>
              <a:t>The other half, the administrator token, is invoked only when required: you can do so manually (run as) or automatically (certain tasks in Vista are tagged as requiring an admin token)</a:t>
            </a:r>
          </a:p>
        </p:txBody>
      </p:sp>
    </p:spTree>
    <p:extLst>
      <p:ext uri="{BB962C8B-B14F-4D97-AF65-F5344CB8AC3E}">
        <p14:creationId xmlns:p14="http://schemas.microsoft.com/office/powerpoint/2010/main" val="1985841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gn="l"/>
            <a:r>
              <a:rPr lang="en-US" altLang="en-US"/>
              <a:t>Agenda</a:t>
            </a:r>
          </a:p>
        </p:txBody>
      </p:sp>
      <p:sp>
        <p:nvSpPr>
          <p:cNvPr id="156675" name="Rectangle 3"/>
          <p:cNvSpPr>
            <a:spLocks noGrp="1" noChangeArrowheads="1"/>
          </p:cNvSpPr>
          <p:nvPr>
            <p:ph type="body" idx="1"/>
          </p:nvPr>
        </p:nvSpPr>
        <p:spPr/>
        <p:txBody>
          <a:bodyPr/>
          <a:lstStyle/>
          <a:p>
            <a:pPr>
              <a:lnSpc>
                <a:spcPct val="80000"/>
              </a:lnSpc>
            </a:pPr>
            <a:r>
              <a:rPr lang="en-US" altLang="en-US" sz="1800">
                <a:solidFill>
                  <a:srgbClr val="003399"/>
                </a:solidFill>
              </a:rPr>
              <a:t>Background</a:t>
            </a:r>
          </a:p>
          <a:p>
            <a:pPr>
              <a:lnSpc>
                <a:spcPct val="80000"/>
              </a:lnSpc>
            </a:pPr>
            <a:r>
              <a:rPr lang="en-US" altLang="en-US" sz="1800">
                <a:solidFill>
                  <a:srgbClr val="003399"/>
                </a:solidFill>
              </a:rPr>
              <a:t>Windows Security Architecture</a:t>
            </a:r>
          </a:p>
          <a:p>
            <a:pPr>
              <a:lnSpc>
                <a:spcPct val="80000"/>
              </a:lnSpc>
            </a:pPr>
            <a:r>
              <a:rPr lang="en-US" altLang="en-US" sz="1800">
                <a:solidFill>
                  <a:srgbClr val="FF3300"/>
                </a:solidFill>
              </a:rPr>
              <a:t>Linux Security Model</a:t>
            </a:r>
          </a:p>
          <a:p>
            <a:pPr>
              <a:lnSpc>
                <a:spcPct val="80000"/>
              </a:lnSpc>
            </a:pPr>
            <a:r>
              <a:rPr lang="en-US" altLang="en-US" sz="1800"/>
              <a:t>Evaluation: Windows vs. Linux Design</a:t>
            </a:r>
          </a:p>
          <a:p>
            <a:pPr>
              <a:lnSpc>
                <a:spcPct val="80000"/>
              </a:lnSpc>
            </a:pPr>
            <a:r>
              <a:rPr lang="en-US" altLang="en-US" sz="1800"/>
              <a:t>Windows Vulnerabilities</a:t>
            </a:r>
          </a:p>
          <a:p>
            <a:pPr>
              <a:lnSpc>
                <a:spcPct val="80000"/>
              </a:lnSpc>
            </a:pPr>
            <a:r>
              <a:rPr lang="en-US" altLang="en-US" sz="1800"/>
              <a:t>Linux Vulnerabilities</a:t>
            </a:r>
          </a:p>
          <a:p>
            <a:pPr>
              <a:lnSpc>
                <a:spcPct val="80000"/>
              </a:lnSpc>
            </a:pPr>
            <a:r>
              <a:rPr lang="en-US" altLang="en-US" sz="1800"/>
              <a:t>Means of Evaluating Metrics</a:t>
            </a:r>
          </a:p>
          <a:p>
            <a:pPr>
              <a:lnSpc>
                <a:spcPct val="80000"/>
              </a:lnSpc>
            </a:pPr>
            <a:r>
              <a:rPr lang="en-US" altLang="en-US" sz="1800"/>
              <a:t>Evaluation: Windows vs. Linux Vulnerabilities </a:t>
            </a:r>
          </a:p>
          <a:p>
            <a:pPr lvl="1">
              <a:lnSpc>
                <a:spcPct val="80000"/>
              </a:lnSpc>
            </a:pPr>
            <a:r>
              <a:rPr lang="en-US" altLang="en-US" sz="1600"/>
              <a:t>CERT: Comparing Query Result for “Microsoft” and “Linux” Keywords</a:t>
            </a:r>
          </a:p>
          <a:p>
            <a:pPr>
              <a:lnSpc>
                <a:spcPct val="80000"/>
              </a:lnSpc>
            </a:pPr>
            <a:r>
              <a:rPr lang="en-US" altLang="en-US" sz="1800"/>
              <a:t>System Hardening</a:t>
            </a:r>
          </a:p>
          <a:p>
            <a:pPr lvl="1">
              <a:lnSpc>
                <a:spcPct val="80000"/>
              </a:lnSpc>
            </a:pPr>
            <a:r>
              <a:rPr lang="en-US" altLang="en-US" sz="1600"/>
              <a:t>Windows Defenses</a:t>
            </a:r>
          </a:p>
          <a:p>
            <a:pPr lvl="1">
              <a:lnSpc>
                <a:spcPct val="80000"/>
              </a:lnSpc>
            </a:pPr>
            <a:r>
              <a:rPr lang="en-US" altLang="en-US" sz="1600"/>
              <a:t>Linux System Hardening</a:t>
            </a:r>
          </a:p>
          <a:p>
            <a:pPr lvl="2">
              <a:lnSpc>
                <a:spcPct val="80000"/>
              </a:lnSpc>
            </a:pPr>
            <a:r>
              <a:rPr lang="en-US" altLang="en-US" sz="1400"/>
              <a:t>OS-Level</a:t>
            </a:r>
          </a:p>
          <a:p>
            <a:pPr lvl="2">
              <a:lnSpc>
                <a:spcPct val="80000"/>
              </a:lnSpc>
            </a:pPr>
            <a:r>
              <a:rPr lang="en-US" altLang="en-US" sz="1400"/>
              <a:t>Application-Level</a:t>
            </a:r>
          </a:p>
          <a:p>
            <a:pPr>
              <a:lnSpc>
                <a:spcPct val="80000"/>
              </a:lnSpc>
            </a:pPr>
            <a:r>
              <a:rPr lang="en-US" altLang="en-US" sz="1800"/>
              <a:t>OS Security Capabilities: Windows vs. Linux </a:t>
            </a:r>
          </a:p>
          <a:p>
            <a:pPr>
              <a:lnSpc>
                <a:spcPct val="80000"/>
              </a:lnSpc>
            </a:pPr>
            <a:r>
              <a:rPr lang="en-US" altLang="en-US" sz="1800"/>
              <a:t>Conclusion</a:t>
            </a:r>
          </a:p>
          <a:p>
            <a:pPr>
              <a:lnSpc>
                <a:spcPct val="80000"/>
              </a:lnSpc>
            </a:pPr>
            <a:endParaRPr lang="en-US" altLang="en-US" sz="1800"/>
          </a:p>
          <a:p>
            <a:pPr lvl="2">
              <a:lnSpc>
                <a:spcPct val="80000"/>
              </a:lnSpc>
            </a:pPr>
            <a:endParaRPr lang="en-US" altLang="en-US" sz="1400"/>
          </a:p>
          <a:p>
            <a:pPr>
              <a:lnSpc>
                <a:spcPct val="80000"/>
              </a:lnSpc>
            </a:pPr>
            <a:endParaRPr lang="en-US" altLang="en-US" sz="1800"/>
          </a:p>
          <a:p>
            <a:pPr>
              <a:lnSpc>
                <a:spcPct val="80000"/>
              </a:lnSpc>
            </a:pPr>
            <a:endParaRPr lang="en-US" altLang="en-US" sz="1800"/>
          </a:p>
          <a:p>
            <a:pPr>
              <a:lnSpc>
                <a:spcPct val="80000"/>
              </a:lnSpc>
            </a:pPr>
            <a:endParaRPr lang="en-US" altLang="en-US" sz="1800"/>
          </a:p>
        </p:txBody>
      </p:sp>
    </p:spTree>
    <p:extLst>
      <p:ext uri="{BB962C8B-B14F-4D97-AF65-F5344CB8AC3E}">
        <p14:creationId xmlns:p14="http://schemas.microsoft.com/office/powerpoint/2010/main" val="3167071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l"/>
            <a:r>
              <a:rPr lang="en-US" altLang="en-US"/>
              <a:t>Linux Security Model</a:t>
            </a:r>
          </a:p>
        </p:txBody>
      </p:sp>
      <p:sp>
        <p:nvSpPr>
          <p:cNvPr id="64515" name="Rectangle 3"/>
          <p:cNvSpPr>
            <a:spLocks noGrp="1" noChangeArrowheads="1"/>
          </p:cNvSpPr>
          <p:nvPr>
            <p:ph type="body" idx="1"/>
          </p:nvPr>
        </p:nvSpPr>
        <p:spPr/>
        <p:txBody>
          <a:bodyPr/>
          <a:lstStyle/>
          <a:p>
            <a:r>
              <a:rPr lang="en-US" altLang="en-US"/>
              <a:t>Overview of Linux Security Model</a:t>
            </a:r>
          </a:p>
          <a:p>
            <a:r>
              <a:rPr lang="en-US" altLang="en-US"/>
              <a:t>File System Security (DAC)</a:t>
            </a:r>
          </a:p>
          <a:p>
            <a:r>
              <a:rPr lang="en-US" altLang="en-US"/>
              <a:t>Users and Groups</a:t>
            </a:r>
          </a:p>
          <a:p>
            <a:r>
              <a:rPr lang="en-US" altLang="en-US"/>
              <a:t>File and Directory Permissions</a:t>
            </a:r>
          </a:p>
          <a:p>
            <a:r>
              <a:rPr lang="en-US" altLang="en-US"/>
              <a:t>Kernel Space vs. User Space</a:t>
            </a:r>
          </a:p>
        </p:txBody>
      </p:sp>
    </p:spTree>
    <p:extLst>
      <p:ext uri="{BB962C8B-B14F-4D97-AF65-F5344CB8AC3E}">
        <p14:creationId xmlns:p14="http://schemas.microsoft.com/office/powerpoint/2010/main" val="4042795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l"/>
            <a:r>
              <a:rPr lang="en-US" altLang="en-US"/>
              <a:t>Understanding: /etc/password</a:t>
            </a:r>
          </a:p>
        </p:txBody>
      </p:sp>
      <p:sp>
        <p:nvSpPr>
          <p:cNvPr id="71683" name="Rectangle 3"/>
          <p:cNvSpPr>
            <a:spLocks noGrp="1" noChangeArrowheads="1"/>
          </p:cNvSpPr>
          <p:nvPr>
            <p:ph type="body" sz="half" idx="2"/>
          </p:nvPr>
        </p:nvSpPr>
        <p:spPr>
          <a:xfrm>
            <a:off x="457200" y="2667000"/>
            <a:ext cx="8229600" cy="3200400"/>
          </a:xfrm>
        </p:spPr>
        <p:txBody>
          <a:bodyPr/>
          <a:lstStyle/>
          <a:p>
            <a:pPr>
              <a:lnSpc>
                <a:spcPct val="80000"/>
              </a:lnSpc>
              <a:buFontTx/>
              <a:buAutoNum type="arabicPeriod"/>
            </a:pPr>
            <a:r>
              <a:rPr lang="en-US" altLang="en-US" sz="1600" dirty="0"/>
              <a:t>username: Used when user logs in. It should be between 1 and 32 characters in length</a:t>
            </a:r>
          </a:p>
          <a:p>
            <a:pPr>
              <a:lnSpc>
                <a:spcPct val="80000"/>
              </a:lnSpc>
              <a:buFontTx/>
              <a:buAutoNum type="arabicPeriod"/>
            </a:pPr>
            <a:r>
              <a:rPr lang="en-US" altLang="en-US" sz="1600" dirty="0"/>
              <a:t>password: An x character indicates that encrypted password is stored in /</a:t>
            </a:r>
            <a:r>
              <a:rPr lang="en-US" altLang="en-US" sz="1600" dirty="0" err="1"/>
              <a:t>etc</a:t>
            </a:r>
            <a:r>
              <a:rPr lang="en-US" altLang="en-US" sz="1600" dirty="0"/>
              <a:t>/shadow file</a:t>
            </a:r>
          </a:p>
          <a:p>
            <a:pPr>
              <a:lnSpc>
                <a:spcPct val="80000"/>
              </a:lnSpc>
              <a:buFontTx/>
              <a:buAutoNum type="arabicPeriod"/>
            </a:pPr>
            <a:r>
              <a:rPr lang="en-US" altLang="en-US" sz="1600" dirty="0"/>
              <a:t>user ID (UID): Each user must be assigned a user ID (UID). UID 0 (zero) is reserved for root and UIDs 1-99 are reserved for other predefined accounts</a:t>
            </a:r>
          </a:p>
          <a:p>
            <a:pPr lvl="1">
              <a:lnSpc>
                <a:spcPct val="80000"/>
              </a:lnSpc>
              <a:buFontTx/>
              <a:buChar char="•"/>
            </a:pPr>
            <a:r>
              <a:rPr lang="en-US" altLang="en-US" sz="1400" dirty="0"/>
              <a:t>UID 100-999 are reserved by system for administrative and system accounts/groups</a:t>
            </a:r>
          </a:p>
          <a:p>
            <a:pPr>
              <a:lnSpc>
                <a:spcPct val="80000"/>
              </a:lnSpc>
              <a:buFontTx/>
              <a:buAutoNum type="arabicPeriod"/>
            </a:pPr>
            <a:r>
              <a:rPr lang="en-US" altLang="en-US" sz="1600" dirty="0"/>
              <a:t>group ID (GID): The primary group ID (stored in /</a:t>
            </a:r>
            <a:r>
              <a:rPr lang="en-US" altLang="en-US" sz="1600" dirty="0" err="1"/>
              <a:t>etc</a:t>
            </a:r>
            <a:r>
              <a:rPr lang="en-US" altLang="en-US" sz="1600" dirty="0"/>
              <a:t>/group file)</a:t>
            </a:r>
          </a:p>
          <a:p>
            <a:pPr>
              <a:lnSpc>
                <a:spcPct val="80000"/>
              </a:lnSpc>
              <a:buFontTx/>
              <a:buAutoNum type="arabicPeriod"/>
            </a:pPr>
            <a:r>
              <a:rPr lang="en-US" altLang="en-US" sz="1600" dirty="0"/>
              <a:t>user ID Info: The comment field</a:t>
            </a:r>
          </a:p>
          <a:p>
            <a:pPr lvl="1">
              <a:lnSpc>
                <a:spcPct val="80000"/>
              </a:lnSpc>
              <a:buFontTx/>
              <a:buChar char="•"/>
            </a:pPr>
            <a:r>
              <a:rPr lang="en-US" altLang="en-US" sz="1400" dirty="0"/>
              <a:t>Allows you to add extra information about the users such as user's full name, phone # </a:t>
            </a:r>
            <a:r>
              <a:rPr lang="en-US" altLang="en-US" sz="1400" dirty="0" err="1"/>
              <a:t>etc</a:t>
            </a:r>
            <a:endParaRPr lang="en-US" altLang="en-US" sz="1400" dirty="0"/>
          </a:p>
          <a:p>
            <a:pPr lvl="1">
              <a:lnSpc>
                <a:spcPct val="80000"/>
              </a:lnSpc>
              <a:buFontTx/>
              <a:buChar char="•"/>
            </a:pPr>
            <a:r>
              <a:rPr lang="en-US" altLang="en-US" sz="1400" dirty="0"/>
              <a:t>This field used by finger command</a:t>
            </a:r>
          </a:p>
          <a:p>
            <a:pPr>
              <a:lnSpc>
                <a:spcPct val="80000"/>
              </a:lnSpc>
              <a:buFontTx/>
              <a:buAutoNum type="arabicPeriod"/>
            </a:pPr>
            <a:r>
              <a:rPr lang="en-US" altLang="en-US" sz="1600" dirty="0"/>
              <a:t>home directory: The absolute path to the directory the user will be in when they log in</a:t>
            </a:r>
          </a:p>
          <a:p>
            <a:pPr lvl="1">
              <a:lnSpc>
                <a:spcPct val="80000"/>
              </a:lnSpc>
              <a:buFontTx/>
              <a:buChar char="•"/>
            </a:pPr>
            <a:r>
              <a:rPr lang="en-US" altLang="en-US" sz="1400" dirty="0"/>
              <a:t>If this directory does not exists then users directory becomes /</a:t>
            </a:r>
          </a:p>
          <a:p>
            <a:pPr>
              <a:lnSpc>
                <a:spcPct val="80000"/>
              </a:lnSpc>
              <a:buFontTx/>
              <a:buAutoNum type="arabicPeriod"/>
            </a:pPr>
            <a:r>
              <a:rPr lang="en-US" altLang="en-US" sz="1600" dirty="0"/>
              <a:t>command/shell: The absolute path of a command or shell (/bin/bash)</a:t>
            </a:r>
          </a:p>
          <a:p>
            <a:pPr lvl="1">
              <a:lnSpc>
                <a:spcPct val="80000"/>
              </a:lnSpc>
              <a:buFontTx/>
              <a:buChar char="•"/>
            </a:pPr>
            <a:r>
              <a:rPr lang="en-US" altLang="en-US" sz="1400" dirty="0"/>
              <a:t>Typically, this is a shell. Please note that it does not have to be a shell.</a:t>
            </a:r>
          </a:p>
        </p:txBody>
      </p:sp>
      <p:pic>
        <p:nvPicPr>
          <p:cNvPr id="71707" name="Picture 2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76400" y="1371600"/>
            <a:ext cx="5695950" cy="11334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804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l"/>
            <a:r>
              <a:rPr lang="en-US" altLang="en-US"/>
              <a:t>Understanding of /etc/group</a:t>
            </a:r>
          </a:p>
        </p:txBody>
      </p:sp>
      <p:sp>
        <p:nvSpPr>
          <p:cNvPr id="73733" name="Rectangle 5"/>
          <p:cNvSpPr>
            <a:spLocks noGrp="1" noChangeArrowheads="1"/>
          </p:cNvSpPr>
          <p:nvPr>
            <p:ph type="body" sz="half" idx="2"/>
          </p:nvPr>
        </p:nvSpPr>
        <p:spPr>
          <a:xfrm>
            <a:off x="457200" y="2590800"/>
            <a:ext cx="8229600" cy="3276600"/>
          </a:xfrm>
        </p:spPr>
        <p:txBody>
          <a:bodyPr/>
          <a:lstStyle/>
          <a:p>
            <a:pPr marL="381000" indent="-381000">
              <a:buFontTx/>
              <a:buAutoNum type="arabicPeriod"/>
            </a:pPr>
            <a:r>
              <a:rPr lang="en-US" altLang="en-US" sz="2400"/>
              <a:t>group_name: Name of group</a:t>
            </a:r>
          </a:p>
          <a:p>
            <a:pPr marL="381000" indent="-381000">
              <a:buFontTx/>
              <a:buAutoNum type="arabicPeriod"/>
            </a:pPr>
            <a:r>
              <a:rPr lang="en-US" altLang="en-US" sz="2400"/>
              <a:t>password: Generally password not used, hence it is empty/blank. It can store encrypted password. Useful to implement privileged groups</a:t>
            </a:r>
          </a:p>
          <a:p>
            <a:pPr marL="381000" indent="-381000">
              <a:buFontTx/>
              <a:buAutoNum type="arabicPeriod"/>
            </a:pPr>
            <a:r>
              <a:rPr lang="en-US" altLang="en-US" sz="2400"/>
              <a:t>group ID (GID): Group ID must be assigned to every user</a:t>
            </a:r>
          </a:p>
          <a:p>
            <a:pPr marL="381000" indent="-381000">
              <a:buFontTx/>
              <a:buAutoNum type="arabicPeriod"/>
            </a:pPr>
            <a:r>
              <a:rPr lang="en-US" altLang="en-US" sz="2400"/>
              <a:t>group List: List of user names of users who are members of the group. The user names must be separated by commas</a:t>
            </a:r>
          </a:p>
        </p:txBody>
      </p:sp>
      <p:pic>
        <p:nvPicPr>
          <p:cNvPr id="73745" name="Picture 1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62200" y="1371600"/>
            <a:ext cx="3352800" cy="869950"/>
          </a:xfrm>
        </p:spPr>
      </p:pic>
    </p:spTree>
    <p:extLst>
      <p:ext uri="{BB962C8B-B14F-4D97-AF65-F5344CB8AC3E}">
        <p14:creationId xmlns:p14="http://schemas.microsoft.com/office/powerpoint/2010/main" val="30788199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altLang="en-US"/>
              <a:t>File Permissions</a:t>
            </a:r>
          </a:p>
        </p:txBody>
      </p:sp>
      <p:sp>
        <p:nvSpPr>
          <p:cNvPr id="75779" name="Rectangle 3"/>
          <p:cNvSpPr>
            <a:spLocks noGrp="1" noChangeArrowheads="1"/>
          </p:cNvSpPr>
          <p:nvPr>
            <p:ph type="body" idx="1"/>
          </p:nvPr>
        </p:nvSpPr>
        <p:spPr/>
        <p:txBody>
          <a:bodyPr/>
          <a:lstStyle/>
          <a:p>
            <a:r>
              <a:rPr lang="en-US" altLang="en-US"/>
              <a:t>Files have two owners: a user &amp; a group</a:t>
            </a:r>
          </a:p>
          <a:p>
            <a:pPr lvl="1"/>
            <a:r>
              <a:rPr lang="en-US" altLang="en-US"/>
              <a:t>Each with its own set of permissions</a:t>
            </a:r>
          </a:p>
          <a:p>
            <a:pPr lvl="1"/>
            <a:r>
              <a:rPr lang="en-US" altLang="en-US"/>
              <a:t>With a third set of permissions for other</a:t>
            </a:r>
          </a:p>
          <a:p>
            <a:r>
              <a:rPr lang="en-US" altLang="en-US"/>
              <a:t>Permissions are to read/write/execute in order user/group/other</a:t>
            </a:r>
          </a:p>
          <a:p>
            <a:pPr lvl="1"/>
            <a:r>
              <a:rPr lang="en-US" altLang="en-US"/>
              <a:t>rw-rw -r-- 1 maestro user 35414 Mar 25 01:38 baton.txt</a:t>
            </a:r>
          </a:p>
          <a:p>
            <a:r>
              <a:rPr lang="en-US" altLang="en-US"/>
              <a:t>Permission can be changed using chmod command</a:t>
            </a:r>
          </a:p>
        </p:txBody>
      </p:sp>
    </p:spTree>
    <p:extLst>
      <p:ext uri="{BB962C8B-B14F-4D97-AF65-F5344CB8AC3E}">
        <p14:creationId xmlns:p14="http://schemas.microsoft.com/office/powerpoint/2010/main" val="4200143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l"/>
            <a:r>
              <a:rPr lang="en-US" altLang="en-US"/>
              <a:t>Directory Permissions</a:t>
            </a:r>
          </a:p>
        </p:txBody>
      </p:sp>
      <p:sp>
        <p:nvSpPr>
          <p:cNvPr id="76803" name="Rectangle 3"/>
          <p:cNvSpPr>
            <a:spLocks noGrp="1" noChangeArrowheads="1"/>
          </p:cNvSpPr>
          <p:nvPr>
            <p:ph type="body" idx="1"/>
          </p:nvPr>
        </p:nvSpPr>
        <p:spPr/>
        <p:txBody>
          <a:bodyPr/>
          <a:lstStyle/>
          <a:p>
            <a:r>
              <a:rPr lang="en-US" altLang="en-US" dirty="0"/>
              <a:t>Permissions on folder slightly works different</a:t>
            </a:r>
          </a:p>
          <a:p>
            <a:pPr lvl="1"/>
            <a:r>
              <a:rPr lang="en-US" altLang="en-US" dirty="0"/>
              <a:t>read = list contents</a:t>
            </a:r>
          </a:p>
          <a:p>
            <a:pPr lvl="1"/>
            <a:r>
              <a:rPr lang="en-US" altLang="en-US" dirty="0"/>
              <a:t>write = create or delete files in directory</a:t>
            </a:r>
          </a:p>
          <a:p>
            <a:pPr lvl="1"/>
            <a:r>
              <a:rPr lang="en-US" altLang="en-US" dirty="0"/>
              <a:t>execute = use anything in or change working directory to this </a:t>
            </a:r>
            <a:r>
              <a:rPr lang="en-US" altLang="en-US" dirty="0" smtClean="0"/>
              <a:t>directory</a:t>
            </a:r>
          </a:p>
          <a:p>
            <a:r>
              <a:rPr lang="en-US" altLang="en-US" dirty="0" smtClean="0"/>
              <a:t>Illustrate the directory permission by logging into my account on Monroe machine in CS. </a:t>
            </a:r>
            <a:endParaRPr lang="en-US" altLang="en-US" dirty="0"/>
          </a:p>
        </p:txBody>
      </p:sp>
    </p:spTree>
    <p:extLst>
      <p:ext uri="{BB962C8B-B14F-4D97-AF65-F5344CB8AC3E}">
        <p14:creationId xmlns:p14="http://schemas.microsoft.com/office/powerpoint/2010/main" val="4006384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l"/>
            <a:r>
              <a:rPr lang="en-US" altLang="en-US" sz="3200"/>
              <a:t>Difference between File and Directory</a:t>
            </a:r>
            <a:br>
              <a:rPr lang="en-US" altLang="en-US" sz="3200"/>
            </a:br>
            <a:r>
              <a:rPr lang="en-US" altLang="en-US" sz="3200"/>
              <a:t>Permissions</a:t>
            </a:r>
          </a:p>
        </p:txBody>
      </p:sp>
      <p:pic>
        <p:nvPicPr>
          <p:cNvPr id="7782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69889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OS Hardening Basics</a:t>
            </a:r>
          </a:p>
        </p:txBody>
      </p:sp>
      <p:sp>
        <p:nvSpPr>
          <p:cNvPr id="7171" name="Rectangle 3"/>
          <p:cNvSpPr>
            <a:spLocks noGrp="1" noChangeArrowheads="1"/>
          </p:cNvSpPr>
          <p:nvPr>
            <p:ph type="body" idx="1"/>
          </p:nvPr>
        </p:nvSpPr>
        <p:spPr/>
        <p:txBody>
          <a:bodyPr/>
          <a:lstStyle/>
          <a:p>
            <a:pPr eaLnBrk="1" hangingPunct="1"/>
            <a:r>
              <a:rPr lang="en-US" altLang="en-US" smtClean="0"/>
              <a:t>Install bare necessities</a:t>
            </a:r>
          </a:p>
          <a:p>
            <a:pPr eaLnBrk="1" hangingPunct="1"/>
            <a:r>
              <a:rPr lang="en-US" altLang="en-US" smtClean="0"/>
              <a:t>Keep all system software up-to-date</a:t>
            </a:r>
          </a:p>
          <a:p>
            <a:pPr eaLnBrk="1" hangingPunct="1"/>
            <a:r>
              <a:rPr lang="en-US" altLang="en-US" smtClean="0"/>
              <a:t>Delete/disable unnecessary user accounts</a:t>
            </a:r>
          </a:p>
          <a:p>
            <a:pPr eaLnBrk="1" hangingPunct="1"/>
            <a:r>
              <a:rPr lang="en-US" altLang="en-US" smtClean="0"/>
              <a:t>Do not grant shell access unless needed</a:t>
            </a:r>
          </a:p>
          <a:p>
            <a:pPr eaLnBrk="1" hangingPunct="1"/>
            <a:r>
              <a:rPr lang="en-US" altLang="en-US" smtClean="0"/>
              <a:t>Run public services in chrooted file systems</a:t>
            </a:r>
          </a:p>
          <a:p>
            <a:pPr eaLnBrk="1" hangingPunct="1"/>
            <a:r>
              <a:rPr lang="en-US" altLang="en-US" smtClean="0"/>
              <a:t>Remove SUID bits</a:t>
            </a:r>
          </a:p>
        </p:txBody>
      </p:sp>
    </p:spTree>
    <p:extLst>
      <p:ext uri="{BB962C8B-B14F-4D97-AF65-F5344CB8AC3E}">
        <p14:creationId xmlns:p14="http://schemas.microsoft.com/office/powerpoint/2010/main" val="2020201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l"/>
            <a:r>
              <a:rPr lang="en-US" altLang="en-US" dirty="0" err="1"/>
              <a:t>SetUID</a:t>
            </a:r>
            <a:r>
              <a:rPr lang="en-US" altLang="en-US" dirty="0"/>
              <a:t> and </a:t>
            </a:r>
            <a:r>
              <a:rPr lang="en-US" altLang="en-US" dirty="0" err="1"/>
              <a:t>SetGID</a:t>
            </a:r>
            <a:r>
              <a:rPr lang="en-US" altLang="en-US" dirty="0"/>
              <a:t> </a:t>
            </a:r>
          </a:p>
        </p:txBody>
      </p:sp>
      <p:sp>
        <p:nvSpPr>
          <p:cNvPr id="79875" name="Rectangle 3"/>
          <p:cNvSpPr>
            <a:spLocks noGrp="1" noChangeArrowheads="1"/>
          </p:cNvSpPr>
          <p:nvPr>
            <p:ph type="body" idx="1"/>
          </p:nvPr>
        </p:nvSpPr>
        <p:spPr/>
        <p:txBody>
          <a:bodyPr/>
          <a:lstStyle/>
          <a:p>
            <a:pPr>
              <a:lnSpc>
                <a:spcPct val="80000"/>
              </a:lnSpc>
            </a:pPr>
            <a:r>
              <a:rPr lang="en-US" altLang="en-US" sz="2400"/>
              <a:t>SetUI bit: means program “run with same privileges as” owner</a:t>
            </a:r>
          </a:p>
          <a:p>
            <a:pPr lvl="1">
              <a:lnSpc>
                <a:spcPct val="80000"/>
              </a:lnSpc>
            </a:pPr>
            <a:r>
              <a:rPr lang="en-US" altLang="en-US" sz="2000"/>
              <a:t>No matter who executes it</a:t>
            </a:r>
          </a:p>
          <a:p>
            <a:pPr>
              <a:lnSpc>
                <a:spcPct val="80000"/>
              </a:lnSpc>
            </a:pPr>
            <a:r>
              <a:rPr lang="en-US" altLang="en-US" sz="2400"/>
              <a:t>SetGID bit: means “run with same privileges as” a member of group that owns it</a:t>
            </a:r>
          </a:p>
          <a:p>
            <a:pPr lvl="1">
              <a:lnSpc>
                <a:spcPct val="80000"/>
              </a:lnSpc>
            </a:pPr>
            <a:r>
              <a:rPr lang="en-US" altLang="en-US" sz="2000"/>
              <a:t>Again regardless of who executes it</a:t>
            </a:r>
          </a:p>
          <a:p>
            <a:pPr>
              <a:lnSpc>
                <a:spcPct val="80000"/>
              </a:lnSpc>
            </a:pPr>
            <a:r>
              <a:rPr lang="en-US" altLang="en-US" sz="2400" i="1"/>
              <a:t>Are very  dangerous </a:t>
            </a:r>
            <a:r>
              <a:rPr lang="en-US" altLang="en-US" sz="2400"/>
              <a:t>if set of any file owned by if root or other privileged account or group</a:t>
            </a:r>
          </a:p>
          <a:p>
            <a:pPr lvl="1">
              <a:lnSpc>
                <a:spcPct val="80000"/>
              </a:lnSpc>
            </a:pPr>
            <a:r>
              <a:rPr lang="en-US" altLang="en-US" sz="2000"/>
              <a:t>Only used on executable files, not shell scripts</a:t>
            </a:r>
          </a:p>
          <a:p>
            <a:pPr lvl="1">
              <a:lnSpc>
                <a:spcPct val="80000"/>
              </a:lnSpc>
            </a:pPr>
            <a:r>
              <a:rPr lang="en-US" altLang="en-US" sz="2000"/>
              <a:t>The command “sudo” is much better tool for delegating root’s authority</a:t>
            </a:r>
          </a:p>
          <a:p>
            <a:pPr>
              <a:lnSpc>
                <a:spcPct val="80000"/>
              </a:lnSpc>
            </a:pPr>
            <a:r>
              <a:rPr lang="en-US" altLang="en-US" sz="2400"/>
              <a:t>Note that the linux kernel ignores the setid and setgid bits on shell scripts; these bits only work on binary (compiled) executables </a:t>
            </a:r>
          </a:p>
          <a:p>
            <a:pPr lvl="1">
              <a:lnSpc>
                <a:spcPct val="80000"/>
              </a:lnSpc>
            </a:pPr>
            <a:endParaRPr lang="en-US" altLang="en-US" sz="2000"/>
          </a:p>
          <a:p>
            <a:pPr>
              <a:lnSpc>
                <a:spcPct val="80000"/>
              </a:lnSpc>
            </a:pPr>
            <a:endParaRPr lang="en-US" altLang="en-US" sz="2400"/>
          </a:p>
        </p:txBody>
      </p:sp>
    </p:spTree>
    <p:extLst>
      <p:ext uri="{BB962C8B-B14F-4D97-AF65-F5344CB8AC3E}">
        <p14:creationId xmlns:p14="http://schemas.microsoft.com/office/powerpoint/2010/main" val="1499641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SetUID</a:t>
            </a:r>
            <a:r>
              <a:rPr lang="en-US" altLang="en-US" dirty="0"/>
              <a:t> and </a:t>
            </a:r>
            <a:r>
              <a:rPr lang="en-US" altLang="en-US" dirty="0" err="1"/>
              <a:t>SetGID</a:t>
            </a:r>
            <a:r>
              <a:rPr lang="en-US" altLang="en-US" dirty="0"/>
              <a:t> </a:t>
            </a:r>
            <a:endParaRPr lang="en-US" dirty="0"/>
          </a:p>
        </p:txBody>
      </p:sp>
      <p:sp>
        <p:nvSpPr>
          <p:cNvPr id="3" name="Content Placeholder 2"/>
          <p:cNvSpPr>
            <a:spLocks noGrp="1"/>
          </p:cNvSpPr>
          <p:nvPr>
            <p:ph idx="1"/>
          </p:nvPr>
        </p:nvSpPr>
        <p:spPr>
          <a:xfrm>
            <a:off x="1066800" y="1447800"/>
            <a:ext cx="7867650" cy="4800600"/>
          </a:xfrm>
        </p:spPr>
        <p:txBody>
          <a:bodyPr/>
          <a:lstStyle/>
          <a:p>
            <a:r>
              <a:rPr lang="en-US" dirty="0" smtClean="0"/>
              <a:t>Use “</a:t>
            </a:r>
            <a:r>
              <a:rPr lang="en-US" dirty="0" err="1" smtClean="0"/>
              <a:t>chmod</a:t>
            </a:r>
            <a:r>
              <a:rPr lang="en-US" dirty="0" smtClean="0"/>
              <a:t> </a:t>
            </a:r>
            <a:r>
              <a:rPr lang="en-US" dirty="0" err="1"/>
              <a:t>a</a:t>
            </a:r>
            <a:r>
              <a:rPr lang="en-US" dirty="0" err="1" smtClean="0"/>
              <a:t>+s</a:t>
            </a:r>
            <a:r>
              <a:rPr lang="en-US" dirty="0" smtClean="0"/>
              <a:t> file” to make a program have </a:t>
            </a:r>
            <a:r>
              <a:rPr lang="en-US" dirty="0" err="1" smtClean="0"/>
              <a:t>setUID</a:t>
            </a:r>
            <a:r>
              <a:rPr lang="en-US" dirty="0" smtClean="0"/>
              <a:t> property on user/group</a:t>
            </a:r>
          </a:p>
          <a:p>
            <a:r>
              <a:rPr lang="en-US" dirty="0" smtClean="0"/>
              <a:t>Use “ls -l” to view a program </a:t>
            </a:r>
            <a:r>
              <a:rPr lang="en-US" dirty="0" err="1" smtClean="0"/>
              <a:t>setUID</a:t>
            </a:r>
            <a:r>
              <a:rPr lang="en-US" dirty="0" smtClean="0"/>
              <a:t> or not:</a:t>
            </a:r>
          </a:p>
          <a:p>
            <a:endParaRPr lang="en-US" dirty="0"/>
          </a:p>
        </p:txBody>
      </p:sp>
      <p:pic>
        <p:nvPicPr>
          <p:cNvPr id="4" name="Picture 3"/>
          <p:cNvPicPr>
            <a:picLocks noChangeAspect="1"/>
          </p:cNvPicPr>
          <p:nvPr/>
        </p:nvPicPr>
        <p:blipFill>
          <a:blip r:embed="rId2"/>
          <a:stretch>
            <a:fillRect/>
          </a:stretch>
        </p:blipFill>
        <p:spPr>
          <a:xfrm>
            <a:off x="1600200" y="3657600"/>
            <a:ext cx="6662737" cy="2994244"/>
          </a:xfrm>
          <a:prstGeom prst="rect">
            <a:avLst/>
          </a:prstGeom>
        </p:spPr>
      </p:pic>
    </p:spTree>
    <p:extLst>
      <p:ext uri="{BB962C8B-B14F-4D97-AF65-F5344CB8AC3E}">
        <p14:creationId xmlns:p14="http://schemas.microsoft.com/office/powerpoint/2010/main" val="1589612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l"/>
            <a:r>
              <a:rPr lang="en-US" altLang="en-US"/>
              <a:t>SetGID and Directories</a:t>
            </a:r>
          </a:p>
        </p:txBody>
      </p:sp>
      <p:sp>
        <p:nvSpPr>
          <p:cNvPr id="80899" name="Rectangle 3"/>
          <p:cNvSpPr>
            <a:spLocks noGrp="1" noChangeArrowheads="1"/>
          </p:cNvSpPr>
          <p:nvPr>
            <p:ph type="body" idx="1"/>
          </p:nvPr>
        </p:nvSpPr>
        <p:spPr/>
        <p:txBody>
          <a:bodyPr/>
          <a:lstStyle/>
          <a:p>
            <a:r>
              <a:rPr lang="en-US" altLang="en-US"/>
              <a:t>SetUID has no effects on directories</a:t>
            </a:r>
          </a:p>
          <a:p>
            <a:r>
              <a:rPr lang="en-US" altLang="en-US"/>
              <a:t>SetGID does and causes any file created in a directory to inherit the directory's group-owner</a:t>
            </a:r>
          </a:p>
          <a:p>
            <a:r>
              <a:rPr lang="en-US" altLang="en-US"/>
              <a:t>Useful if users belong to other groups and routinely create files to be shared with other members of those groups</a:t>
            </a:r>
          </a:p>
          <a:p>
            <a:pPr lvl="1"/>
            <a:r>
              <a:rPr lang="en-US" altLang="en-US"/>
              <a:t>Instead of manually changing its group</a:t>
            </a:r>
          </a:p>
          <a:p>
            <a:endParaRPr lang="en-US" altLang="en-US"/>
          </a:p>
          <a:p>
            <a:pPr lvl="1"/>
            <a:endParaRPr lang="en-US" altLang="en-US"/>
          </a:p>
        </p:txBody>
      </p:sp>
    </p:spTree>
    <p:extLst>
      <p:ext uri="{BB962C8B-B14F-4D97-AF65-F5344CB8AC3E}">
        <p14:creationId xmlns:p14="http://schemas.microsoft.com/office/powerpoint/2010/main" val="3439748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l"/>
            <a:r>
              <a:rPr lang="en-US" altLang="en-US"/>
              <a:t>Kernel Space and User Space</a:t>
            </a:r>
          </a:p>
        </p:txBody>
      </p:sp>
      <p:sp>
        <p:nvSpPr>
          <p:cNvPr id="83971" name="Rectangle 3"/>
          <p:cNvSpPr>
            <a:spLocks noGrp="1" noChangeArrowheads="1"/>
          </p:cNvSpPr>
          <p:nvPr>
            <p:ph type="body" idx="1"/>
          </p:nvPr>
        </p:nvSpPr>
        <p:spPr/>
        <p:txBody>
          <a:bodyPr/>
          <a:lstStyle/>
          <a:p>
            <a:pPr>
              <a:lnSpc>
                <a:spcPct val="90000"/>
              </a:lnSpc>
            </a:pPr>
            <a:r>
              <a:rPr lang="en-US" altLang="en-US" sz="2800" dirty="0"/>
              <a:t>Kernel space: refers to memory used by the Linux kernel and its loadable modules (</a:t>
            </a:r>
            <a:r>
              <a:rPr lang="en-US" altLang="en-US" sz="2800" dirty="0" err="1"/>
              <a:t>e.g</a:t>
            </a:r>
            <a:r>
              <a:rPr lang="en-US" altLang="en-US" sz="2800" dirty="0"/>
              <a:t> device drivers)</a:t>
            </a:r>
          </a:p>
          <a:p>
            <a:pPr>
              <a:lnSpc>
                <a:spcPct val="90000"/>
              </a:lnSpc>
            </a:pPr>
            <a:r>
              <a:rPr lang="en-US" altLang="en-US" sz="2800" dirty="0"/>
              <a:t>User space: refers to memory used by all other processes</a:t>
            </a:r>
          </a:p>
          <a:p>
            <a:pPr>
              <a:lnSpc>
                <a:spcPct val="90000"/>
              </a:lnSpc>
            </a:pPr>
            <a:r>
              <a:rPr lang="en-US" altLang="en-US" sz="2800" dirty="0"/>
              <a:t>Since kernel enforces Linux </a:t>
            </a:r>
            <a:r>
              <a:rPr lang="en-US" altLang="en-US" sz="2800" dirty="0" smtClean="0"/>
              <a:t>DAC (</a:t>
            </a:r>
            <a:r>
              <a:rPr lang="en-US" sz="2800" dirty="0"/>
              <a:t>discretionary access control</a:t>
            </a:r>
            <a:r>
              <a:rPr lang="en-US" altLang="en-US" sz="2800" dirty="0" smtClean="0"/>
              <a:t>) </a:t>
            </a:r>
            <a:r>
              <a:rPr lang="en-US" altLang="en-US" sz="2800" dirty="0"/>
              <a:t>and security, its extremely critical to isolate kernel from user space</a:t>
            </a:r>
          </a:p>
          <a:p>
            <a:pPr lvl="1">
              <a:lnSpc>
                <a:spcPct val="90000"/>
              </a:lnSpc>
            </a:pPr>
            <a:r>
              <a:rPr lang="en-US" altLang="en-US" sz="2400" dirty="0"/>
              <a:t>For this reason, kernel space never swapped to disk</a:t>
            </a:r>
          </a:p>
          <a:p>
            <a:pPr lvl="1">
              <a:lnSpc>
                <a:spcPct val="90000"/>
              </a:lnSpc>
            </a:pPr>
            <a:r>
              <a:rPr lang="en-US" altLang="en-US" sz="2400" dirty="0"/>
              <a:t>Only root may load and unload kernel modules</a:t>
            </a:r>
          </a:p>
          <a:p>
            <a:pPr>
              <a:lnSpc>
                <a:spcPct val="90000"/>
              </a:lnSpc>
            </a:pPr>
            <a:endParaRPr lang="en-US" altLang="en-US" sz="2800" dirty="0"/>
          </a:p>
        </p:txBody>
      </p:sp>
    </p:spTree>
    <p:extLst>
      <p:ext uri="{BB962C8B-B14F-4D97-AF65-F5344CB8AC3E}">
        <p14:creationId xmlns:p14="http://schemas.microsoft.com/office/powerpoint/2010/main" val="697563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gn="l"/>
            <a:r>
              <a:rPr lang="en-US" altLang="en-US"/>
              <a:t>Mandatory Access Controls</a:t>
            </a:r>
          </a:p>
        </p:txBody>
      </p:sp>
      <p:sp>
        <p:nvSpPr>
          <p:cNvPr id="177155" name="Rectangle 3"/>
          <p:cNvSpPr>
            <a:spLocks noGrp="1" noChangeArrowheads="1"/>
          </p:cNvSpPr>
          <p:nvPr>
            <p:ph type="body" idx="1"/>
          </p:nvPr>
        </p:nvSpPr>
        <p:spPr/>
        <p:txBody>
          <a:bodyPr/>
          <a:lstStyle/>
          <a:p>
            <a:r>
              <a:rPr lang="en-US" altLang="en-US" sz="2400" dirty="0"/>
              <a:t>Linux uses a DAC security model</a:t>
            </a:r>
          </a:p>
          <a:p>
            <a:r>
              <a:rPr lang="en-US" altLang="en-US" sz="2400" dirty="0"/>
              <a:t>Mandatory Access Controls (MAC) imposes a global security policy on all users</a:t>
            </a:r>
          </a:p>
          <a:p>
            <a:pPr lvl="1"/>
            <a:r>
              <a:rPr lang="en-US" altLang="en-US" sz="2000" dirty="0"/>
              <a:t>Users may not set controls weaker than policy</a:t>
            </a:r>
          </a:p>
          <a:p>
            <a:pPr lvl="1"/>
            <a:r>
              <a:rPr lang="en-US" altLang="en-US" sz="2000" dirty="0"/>
              <a:t>Normal admin done with accounts without authority to change the global security policy</a:t>
            </a:r>
          </a:p>
          <a:p>
            <a:pPr lvl="1"/>
            <a:r>
              <a:rPr lang="en-US" altLang="en-US" sz="2000" dirty="0"/>
              <a:t>But MAC systems have been hard to manage</a:t>
            </a:r>
          </a:p>
          <a:p>
            <a:r>
              <a:rPr lang="en-US" altLang="en-US" sz="2400" dirty="0"/>
              <a:t>Novell’s </a:t>
            </a:r>
            <a:r>
              <a:rPr lang="en-US" altLang="en-US" sz="2400" dirty="0" err="1"/>
              <a:t>SuSE</a:t>
            </a:r>
            <a:r>
              <a:rPr lang="en-US" altLang="en-US" sz="2400" dirty="0"/>
              <a:t> Linux has </a:t>
            </a:r>
            <a:r>
              <a:rPr lang="en-US" altLang="en-US" sz="2400" dirty="0" err="1"/>
              <a:t>AppArmor</a:t>
            </a:r>
            <a:endParaRPr lang="en-US" altLang="en-US" sz="2400" dirty="0"/>
          </a:p>
          <a:p>
            <a:r>
              <a:rPr lang="en-US" altLang="en-US" sz="2400" dirty="0" err="1"/>
              <a:t>RedHat</a:t>
            </a:r>
            <a:r>
              <a:rPr lang="en-US" altLang="en-US" sz="2400" dirty="0"/>
              <a:t> Enterprise Linux has </a:t>
            </a:r>
            <a:r>
              <a:rPr lang="en-US" altLang="en-US" sz="2400" dirty="0" err="1"/>
              <a:t>SELinux</a:t>
            </a:r>
            <a:endParaRPr lang="en-US" altLang="en-US" sz="2400" dirty="0"/>
          </a:p>
          <a:p>
            <a:r>
              <a:rPr lang="en-US" altLang="en-US" sz="2400" dirty="0"/>
              <a:t>“pure” </a:t>
            </a:r>
            <a:r>
              <a:rPr lang="en-US" altLang="en-US" sz="2400" dirty="0" err="1"/>
              <a:t>SELinux</a:t>
            </a:r>
            <a:r>
              <a:rPr lang="en-US" altLang="en-US" sz="2400" dirty="0"/>
              <a:t> for high-sensitivity, high-security</a:t>
            </a:r>
          </a:p>
        </p:txBody>
      </p:sp>
    </p:spTree>
    <p:extLst>
      <p:ext uri="{BB962C8B-B14F-4D97-AF65-F5344CB8AC3E}">
        <p14:creationId xmlns:p14="http://schemas.microsoft.com/office/powerpoint/2010/main" val="530969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gn="l"/>
            <a:r>
              <a:rPr lang="en-US" altLang="en-US"/>
              <a:t>Agenda</a:t>
            </a:r>
          </a:p>
        </p:txBody>
      </p:sp>
      <p:sp>
        <p:nvSpPr>
          <p:cNvPr id="157699" name="Rectangle 3"/>
          <p:cNvSpPr>
            <a:spLocks noGrp="1" noChangeArrowheads="1"/>
          </p:cNvSpPr>
          <p:nvPr>
            <p:ph type="body" idx="1"/>
          </p:nvPr>
        </p:nvSpPr>
        <p:spPr/>
        <p:txBody>
          <a:bodyPr/>
          <a:lstStyle/>
          <a:p>
            <a:pPr>
              <a:lnSpc>
                <a:spcPct val="80000"/>
              </a:lnSpc>
            </a:pPr>
            <a:r>
              <a:rPr lang="en-US" altLang="en-US" sz="1800">
                <a:solidFill>
                  <a:srgbClr val="003399"/>
                </a:solidFill>
              </a:rPr>
              <a:t>Background</a:t>
            </a:r>
          </a:p>
          <a:p>
            <a:pPr>
              <a:lnSpc>
                <a:spcPct val="80000"/>
              </a:lnSpc>
            </a:pPr>
            <a:r>
              <a:rPr lang="en-US" altLang="en-US" sz="1800">
                <a:solidFill>
                  <a:srgbClr val="003399"/>
                </a:solidFill>
              </a:rPr>
              <a:t>Windows Security Architecture</a:t>
            </a:r>
          </a:p>
          <a:p>
            <a:pPr>
              <a:lnSpc>
                <a:spcPct val="80000"/>
              </a:lnSpc>
            </a:pPr>
            <a:r>
              <a:rPr lang="en-US" altLang="en-US" sz="1800">
                <a:solidFill>
                  <a:srgbClr val="003399"/>
                </a:solidFill>
              </a:rPr>
              <a:t>Linux Security Model</a:t>
            </a:r>
          </a:p>
          <a:p>
            <a:pPr>
              <a:lnSpc>
                <a:spcPct val="80000"/>
              </a:lnSpc>
            </a:pPr>
            <a:r>
              <a:rPr lang="en-US" altLang="en-US" sz="1800">
                <a:solidFill>
                  <a:srgbClr val="FF3300"/>
                </a:solidFill>
              </a:rPr>
              <a:t>Evaluation: Windows vs. Linux Design</a:t>
            </a:r>
          </a:p>
          <a:p>
            <a:pPr>
              <a:lnSpc>
                <a:spcPct val="80000"/>
              </a:lnSpc>
            </a:pPr>
            <a:r>
              <a:rPr lang="en-US" altLang="en-US" sz="1800"/>
              <a:t>Windows Vulnerabilities</a:t>
            </a:r>
          </a:p>
          <a:p>
            <a:pPr>
              <a:lnSpc>
                <a:spcPct val="80000"/>
              </a:lnSpc>
            </a:pPr>
            <a:r>
              <a:rPr lang="en-US" altLang="en-US" sz="1800"/>
              <a:t>Linux Vulnerabilities</a:t>
            </a:r>
          </a:p>
          <a:p>
            <a:pPr>
              <a:lnSpc>
                <a:spcPct val="80000"/>
              </a:lnSpc>
            </a:pPr>
            <a:r>
              <a:rPr lang="en-US" altLang="en-US" sz="1800"/>
              <a:t>Means of Evaluating Metrics</a:t>
            </a:r>
          </a:p>
          <a:p>
            <a:pPr>
              <a:lnSpc>
                <a:spcPct val="80000"/>
              </a:lnSpc>
            </a:pPr>
            <a:r>
              <a:rPr lang="en-US" altLang="en-US" sz="1800"/>
              <a:t>Evaluation: Windows vs. Linux Vulnerabilities </a:t>
            </a:r>
          </a:p>
          <a:p>
            <a:pPr lvl="1">
              <a:lnSpc>
                <a:spcPct val="80000"/>
              </a:lnSpc>
            </a:pPr>
            <a:r>
              <a:rPr lang="en-US" altLang="en-US" sz="1600"/>
              <a:t>CERT: Comparing Query Result for “Microsoft” and “Linux” Keywords</a:t>
            </a:r>
          </a:p>
          <a:p>
            <a:pPr>
              <a:lnSpc>
                <a:spcPct val="80000"/>
              </a:lnSpc>
            </a:pPr>
            <a:r>
              <a:rPr lang="en-US" altLang="en-US" sz="1800"/>
              <a:t>System Hardening</a:t>
            </a:r>
          </a:p>
          <a:p>
            <a:pPr lvl="1">
              <a:lnSpc>
                <a:spcPct val="80000"/>
              </a:lnSpc>
            </a:pPr>
            <a:r>
              <a:rPr lang="en-US" altLang="en-US" sz="1600"/>
              <a:t>Windows Defenses</a:t>
            </a:r>
          </a:p>
          <a:p>
            <a:pPr lvl="1">
              <a:lnSpc>
                <a:spcPct val="80000"/>
              </a:lnSpc>
            </a:pPr>
            <a:r>
              <a:rPr lang="en-US" altLang="en-US" sz="1600"/>
              <a:t>Linux System Hardening</a:t>
            </a:r>
          </a:p>
          <a:p>
            <a:pPr lvl="2">
              <a:lnSpc>
                <a:spcPct val="80000"/>
              </a:lnSpc>
            </a:pPr>
            <a:r>
              <a:rPr lang="en-US" altLang="en-US" sz="1400"/>
              <a:t>OS-Level</a:t>
            </a:r>
          </a:p>
          <a:p>
            <a:pPr lvl="2">
              <a:lnSpc>
                <a:spcPct val="80000"/>
              </a:lnSpc>
            </a:pPr>
            <a:r>
              <a:rPr lang="en-US" altLang="en-US" sz="1400"/>
              <a:t>Application-Level</a:t>
            </a:r>
          </a:p>
          <a:p>
            <a:pPr>
              <a:lnSpc>
                <a:spcPct val="80000"/>
              </a:lnSpc>
            </a:pPr>
            <a:r>
              <a:rPr lang="en-US" altLang="en-US" sz="1800"/>
              <a:t>OS Security Capabilities: Windows vs. Linux </a:t>
            </a:r>
          </a:p>
          <a:p>
            <a:pPr>
              <a:lnSpc>
                <a:spcPct val="80000"/>
              </a:lnSpc>
            </a:pPr>
            <a:r>
              <a:rPr lang="en-US" altLang="en-US" sz="1800"/>
              <a:t>Conclusion</a:t>
            </a:r>
          </a:p>
          <a:p>
            <a:pPr>
              <a:lnSpc>
                <a:spcPct val="80000"/>
              </a:lnSpc>
            </a:pPr>
            <a:endParaRPr lang="en-US" altLang="en-US" sz="1800"/>
          </a:p>
          <a:p>
            <a:pPr lvl="2">
              <a:lnSpc>
                <a:spcPct val="80000"/>
              </a:lnSpc>
            </a:pPr>
            <a:endParaRPr lang="en-US" altLang="en-US" sz="1400"/>
          </a:p>
          <a:p>
            <a:pPr>
              <a:lnSpc>
                <a:spcPct val="80000"/>
              </a:lnSpc>
            </a:pPr>
            <a:endParaRPr lang="en-US" altLang="en-US" sz="1800"/>
          </a:p>
          <a:p>
            <a:pPr>
              <a:lnSpc>
                <a:spcPct val="80000"/>
              </a:lnSpc>
            </a:pPr>
            <a:endParaRPr lang="en-US" altLang="en-US" sz="1800"/>
          </a:p>
          <a:p>
            <a:pPr>
              <a:lnSpc>
                <a:spcPct val="80000"/>
              </a:lnSpc>
            </a:pPr>
            <a:endParaRPr lang="en-US" altLang="en-US" sz="1800"/>
          </a:p>
        </p:txBody>
      </p:sp>
    </p:spTree>
    <p:extLst>
      <p:ext uri="{BB962C8B-B14F-4D97-AF65-F5344CB8AC3E}">
        <p14:creationId xmlns:p14="http://schemas.microsoft.com/office/powerpoint/2010/main" val="34216186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pPr algn="l"/>
            <a:r>
              <a:rPr lang="en-US" altLang="en-US" sz="3200"/>
              <a:t/>
            </a:r>
            <a:br>
              <a:rPr lang="en-US" altLang="en-US" sz="3200"/>
            </a:br>
            <a:r>
              <a:rPr lang="en-US" altLang="en-US" sz="3200"/>
              <a:t>Evaluation: Windows vs. Linux Design</a:t>
            </a:r>
            <a:br>
              <a:rPr lang="en-US" altLang="en-US" sz="3200"/>
            </a:br>
            <a:endParaRPr lang="en-US" altLang="en-US" sz="3200"/>
          </a:p>
        </p:txBody>
      </p:sp>
      <p:sp>
        <p:nvSpPr>
          <p:cNvPr id="111619" name="Rectangle 3"/>
          <p:cNvSpPr>
            <a:spLocks noGrp="1" noChangeArrowheads="1"/>
          </p:cNvSpPr>
          <p:nvPr>
            <p:ph type="body" idx="1"/>
          </p:nvPr>
        </p:nvSpPr>
        <p:spPr/>
        <p:txBody>
          <a:bodyPr/>
          <a:lstStyle/>
          <a:p>
            <a:pPr>
              <a:lnSpc>
                <a:spcPct val="90000"/>
              </a:lnSpc>
            </a:pPr>
            <a:r>
              <a:rPr lang="en-US" altLang="en-US" sz="2400"/>
              <a:t>It is possible that email and browser-based viruses, trojans and worms are the source of the myth that Windows is attacked more often than Linux</a:t>
            </a:r>
          </a:p>
          <a:p>
            <a:pPr>
              <a:lnSpc>
                <a:spcPct val="90000"/>
              </a:lnSpc>
            </a:pPr>
            <a:r>
              <a:rPr lang="en-US" altLang="en-US" sz="2400"/>
              <a:t>Do the attacks so often succeed on Windows because the attacks are so numerous, or because there are inherent design flaws and poor design decisions in Windows?</a:t>
            </a:r>
          </a:p>
          <a:p>
            <a:pPr lvl="1">
              <a:lnSpc>
                <a:spcPct val="90000"/>
              </a:lnSpc>
            </a:pPr>
            <a:r>
              <a:rPr lang="en-US" altLang="en-US" sz="2000"/>
              <a:t>Many, if not most of the viruses, trojans, worms and other malware infect Windows machines through vulnerabilities in Microsoft Outlook and Internet Explorer</a:t>
            </a:r>
          </a:p>
          <a:p>
            <a:pPr>
              <a:lnSpc>
                <a:spcPct val="90000"/>
              </a:lnSpc>
            </a:pPr>
            <a:r>
              <a:rPr lang="en-US" altLang="en-US" sz="2400"/>
              <a:t>In the most cases where Linux system are compromised</a:t>
            </a:r>
          </a:p>
          <a:p>
            <a:pPr lvl="1">
              <a:lnSpc>
                <a:spcPct val="90000"/>
              </a:lnSpc>
            </a:pPr>
            <a:r>
              <a:rPr lang="en-US" altLang="en-US" sz="2000"/>
              <a:t>The primary cause was inadequately configured security settings</a:t>
            </a:r>
          </a:p>
          <a:p>
            <a:pPr>
              <a:lnSpc>
                <a:spcPct val="90000"/>
              </a:lnSpc>
            </a:pPr>
            <a:endParaRPr lang="en-US" altLang="en-US" sz="2400"/>
          </a:p>
          <a:p>
            <a:pPr>
              <a:lnSpc>
                <a:spcPct val="90000"/>
              </a:lnSpc>
            </a:pPr>
            <a:endParaRPr lang="en-US" altLang="en-US" sz="2400"/>
          </a:p>
        </p:txBody>
      </p:sp>
    </p:spTree>
    <p:extLst>
      <p:ext uri="{BB962C8B-B14F-4D97-AF65-F5344CB8AC3E}">
        <p14:creationId xmlns:p14="http://schemas.microsoft.com/office/powerpoint/2010/main" val="2046992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l"/>
            <a:r>
              <a:rPr lang="en-US" altLang="en-US" sz="3200"/>
              <a:t>Windows Design Flaws/Poor Design Decisions</a:t>
            </a:r>
          </a:p>
        </p:txBody>
      </p:sp>
      <p:sp>
        <p:nvSpPr>
          <p:cNvPr id="112643" name="Rectangle 3"/>
          <p:cNvSpPr>
            <a:spLocks noGrp="1" noChangeArrowheads="1"/>
          </p:cNvSpPr>
          <p:nvPr>
            <p:ph type="body" idx="1"/>
          </p:nvPr>
        </p:nvSpPr>
        <p:spPr/>
        <p:txBody>
          <a:bodyPr/>
          <a:lstStyle/>
          <a:p>
            <a:pPr marL="533400" indent="-533400"/>
            <a:r>
              <a:rPr lang="en-US" altLang="en-US"/>
              <a:t>Windows has evolved from a single-user design to a multi-user model few years back</a:t>
            </a:r>
          </a:p>
          <a:p>
            <a:pPr marL="533400" indent="-533400"/>
            <a:r>
              <a:rPr lang="en-US" altLang="en-US"/>
              <a:t>Windows is monolithic, not modular, by design </a:t>
            </a:r>
          </a:p>
          <a:p>
            <a:pPr marL="533400" indent="-533400"/>
            <a:r>
              <a:rPr lang="en-US" altLang="en-US"/>
              <a:t>Windows depends too heavily on an RPC model </a:t>
            </a:r>
          </a:p>
          <a:p>
            <a:pPr marL="533400" indent="-533400"/>
            <a:r>
              <a:rPr lang="en-US" altLang="en-US"/>
              <a:t>Windows focuses on its familiar graphical desktop interface</a:t>
            </a:r>
          </a:p>
          <a:p>
            <a:pPr marL="533400" indent="-533400">
              <a:buFontTx/>
              <a:buNone/>
            </a:pPr>
            <a:endParaRPr lang="en-US" altLang="en-US"/>
          </a:p>
        </p:txBody>
      </p:sp>
    </p:spTree>
    <p:extLst>
      <p:ext uri="{BB962C8B-B14F-4D97-AF65-F5344CB8AC3E}">
        <p14:creationId xmlns:p14="http://schemas.microsoft.com/office/powerpoint/2010/main" val="3083757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gn="l"/>
            <a:r>
              <a:rPr lang="en-US" altLang="en-US" sz="3200"/>
              <a:t>Evolved from Single-User Design to a multi-user model few years back</a:t>
            </a:r>
          </a:p>
        </p:txBody>
      </p:sp>
      <p:sp>
        <p:nvSpPr>
          <p:cNvPr id="190467" name="Rectangle 3"/>
          <p:cNvSpPr>
            <a:spLocks noGrp="1" noChangeArrowheads="1"/>
          </p:cNvSpPr>
          <p:nvPr>
            <p:ph type="body" idx="1"/>
          </p:nvPr>
        </p:nvSpPr>
        <p:spPr/>
        <p:txBody>
          <a:bodyPr/>
          <a:lstStyle/>
          <a:p>
            <a:pPr>
              <a:lnSpc>
                <a:spcPct val="90000"/>
              </a:lnSpc>
            </a:pPr>
            <a:r>
              <a:rPr lang="en-US" altLang="en-US" sz="2000"/>
              <a:t>Windows has long been hampered by its origin as a single-user system </a:t>
            </a:r>
          </a:p>
          <a:p>
            <a:pPr lvl="1">
              <a:lnSpc>
                <a:spcPct val="90000"/>
              </a:lnSpc>
            </a:pPr>
            <a:r>
              <a:rPr lang="en-US" altLang="en-US" sz="1800"/>
              <a:t>Windows was originally designed to allow both users and applications free access to the entire system, which means anyone could tamper with a critical system program or file</a:t>
            </a:r>
          </a:p>
          <a:p>
            <a:pPr>
              <a:lnSpc>
                <a:spcPct val="90000"/>
              </a:lnSpc>
            </a:pPr>
            <a:r>
              <a:rPr lang="en-US" altLang="en-US" sz="2000"/>
              <a:t>Windows XP was the first version of Windows to reflect a serious effort to isolate users from the system, so that users each have their own private files and limited system privileges</a:t>
            </a:r>
          </a:p>
          <a:p>
            <a:pPr lvl="1">
              <a:lnSpc>
                <a:spcPct val="90000"/>
              </a:lnSpc>
            </a:pPr>
            <a:r>
              <a:rPr lang="en-US" altLang="en-US" sz="1800"/>
              <a:t>This caused many legacy Windows applications to fail</a:t>
            </a:r>
          </a:p>
          <a:p>
            <a:pPr lvl="1">
              <a:lnSpc>
                <a:spcPct val="90000"/>
              </a:lnSpc>
            </a:pPr>
            <a:r>
              <a:rPr lang="en-US" altLang="en-US" sz="1800"/>
              <a:t>Solution: Windows XP includes a compatibility mode - a mode that allows programs to operate as if they were running in the original insecure single-user design </a:t>
            </a:r>
          </a:p>
          <a:p>
            <a:pPr>
              <a:lnSpc>
                <a:spcPct val="90000"/>
              </a:lnSpc>
            </a:pPr>
            <a:r>
              <a:rPr lang="en-US" altLang="en-US" sz="2000"/>
              <a:t>Windows XP represented progress, but even Windows XP could not be justifiably referred to as a true multi-user system </a:t>
            </a:r>
          </a:p>
          <a:p>
            <a:pPr lvl="1">
              <a:lnSpc>
                <a:spcPct val="90000"/>
              </a:lnSpc>
            </a:pPr>
            <a:endParaRPr lang="en-US" altLang="en-US" sz="1800"/>
          </a:p>
          <a:p>
            <a:pPr>
              <a:lnSpc>
                <a:spcPct val="90000"/>
              </a:lnSpc>
            </a:pPr>
            <a:endParaRPr lang="en-US" altLang="en-US" sz="2000"/>
          </a:p>
        </p:txBody>
      </p:sp>
    </p:spTree>
    <p:extLst>
      <p:ext uri="{BB962C8B-B14F-4D97-AF65-F5344CB8AC3E}">
        <p14:creationId xmlns:p14="http://schemas.microsoft.com/office/powerpoint/2010/main" val="1848717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fontScale="90000"/>
          </a:bodyPr>
          <a:lstStyle/>
          <a:p>
            <a:pPr algn="l"/>
            <a:r>
              <a:rPr lang="en-US" altLang="en-US" sz="3200"/>
              <a:t/>
            </a:r>
            <a:br>
              <a:rPr lang="en-US" altLang="en-US" sz="3200"/>
            </a:br>
            <a:r>
              <a:rPr lang="en-US" altLang="en-US" sz="3200"/>
              <a:t>Monolithic by Design, not Modular</a:t>
            </a:r>
            <a:br>
              <a:rPr lang="en-US" altLang="en-US" sz="3200"/>
            </a:br>
            <a:endParaRPr lang="en-US" altLang="en-US" sz="3200"/>
          </a:p>
        </p:txBody>
      </p:sp>
      <p:sp>
        <p:nvSpPr>
          <p:cNvPr id="191491" name="Rectangle 3"/>
          <p:cNvSpPr>
            <a:spLocks noGrp="1" noChangeArrowheads="1"/>
          </p:cNvSpPr>
          <p:nvPr>
            <p:ph type="body" idx="1"/>
          </p:nvPr>
        </p:nvSpPr>
        <p:spPr/>
        <p:txBody>
          <a:bodyPr/>
          <a:lstStyle/>
          <a:p>
            <a:pPr>
              <a:lnSpc>
                <a:spcPct val="90000"/>
              </a:lnSpc>
            </a:pPr>
            <a:r>
              <a:rPr lang="en-US" altLang="en-US" sz="2000"/>
              <a:t>Monolithic Design: one where most features are integrated into a single unit</a:t>
            </a:r>
          </a:p>
          <a:p>
            <a:pPr>
              <a:lnSpc>
                <a:spcPct val="90000"/>
              </a:lnSpc>
            </a:pPr>
            <a:r>
              <a:rPr lang="en-US" altLang="en-US" sz="2000"/>
              <a:t>Microsoft successfully makes competing products irrelevant by integrating more and more of the services they provide into its operating system</a:t>
            </a:r>
          </a:p>
          <a:p>
            <a:pPr lvl="1">
              <a:lnSpc>
                <a:spcPct val="90000"/>
              </a:lnSpc>
            </a:pPr>
            <a:r>
              <a:rPr lang="en-US" altLang="en-US" sz="1800"/>
              <a:t>But this approach creates a monster of inextricably interdependent services </a:t>
            </a:r>
          </a:p>
          <a:p>
            <a:pPr>
              <a:lnSpc>
                <a:spcPct val="90000"/>
              </a:lnSpc>
            </a:pPr>
            <a:r>
              <a:rPr lang="en-US" altLang="en-US" sz="2000"/>
              <a:t>Interdependencies side effects:</a:t>
            </a:r>
          </a:p>
          <a:p>
            <a:pPr lvl="1">
              <a:lnSpc>
                <a:spcPct val="90000"/>
              </a:lnSpc>
            </a:pPr>
            <a:r>
              <a:rPr lang="en-US" altLang="en-US" sz="1800"/>
              <a:t>Every flaw in a piece of that system is exposed through all of the services and applications that depend on that piece of the system </a:t>
            </a:r>
          </a:p>
          <a:p>
            <a:pPr lvl="1">
              <a:lnSpc>
                <a:spcPct val="90000"/>
              </a:lnSpc>
            </a:pPr>
            <a:r>
              <a:rPr lang="en-US" altLang="en-US" sz="1800"/>
              <a:t>Unstable by nature: when you design a system that has too many interdependencies, you introduce numerous risks when you change one piece of the system </a:t>
            </a:r>
          </a:p>
          <a:p>
            <a:pPr>
              <a:lnSpc>
                <a:spcPct val="90000"/>
              </a:lnSpc>
            </a:pPr>
            <a:r>
              <a:rPr lang="en-US" altLang="en-US" sz="2000"/>
              <a:t>Thus, Monolithic system tends to make security vulnerabilities more critical than they need to be </a:t>
            </a:r>
          </a:p>
        </p:txBody>
      </p:sp>
    </p:spTree>
    <p:extLst>
      <p:ext uri="{BB962C8B-B14F-4D97-AF65-F5344CB8AC3E}">
        <p14:creationId xmlns:p14="http://schemas.microsoft.com/office/powerpoint/2010/main" val="150629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OS Hardening Basics cont…</a:t>
            </a:r>
          </a:p>
        </p:txBody>
      </p:sp>
      <p:sp>
        <p:nvSpPr>
          <p:cNvPr id="8195" name="Rectangle 3"/>
          <p:cNvSpPr>
            <a:spLocks noGrp="1" noChangeArrowheads="1"/>
          </p:cNvSpPr>
          <p:nvPr>
            <p:ph type="body" idx="1"/>
          </p:nvPr>
        </p:nvSpPr>
        <p:spPr/>
        <p:txBody>
          <a:bodyPr/>
          <a:lstStyle/>
          <a:p>
            <a:pPr eaLnBrk="1" hangingPunct="1"/>
            <a:r>
              <a:rPr lang="en-US" altLang="en-US" smtClean="0"/>
              <a:t>Configure logging and review the logs regularly</a:t>
            </a:r>
          </a:p>
          <a:p>
            <a:pPr eaLnBrk="1" hangingPunct="1"/>
            <a:r>
              <a:rPr lang="en-US" altLang="en-US" smtClean="0"/>
              <a:t>Every host should be its own firewall</a:t>
            </a:r>
          </a:p>
          <a:p>
            <a:pPr eaLnBrk="1" hangingPunct="1"/>
            <a:r>
              <a:rPr lang="en-US" altLang="en-US" smtClean="0"/>
              <a:t>Check systems with security scanners</a:t>
            </a:r>
          </a:p>
          <a:p>
            <a:pPr eaLnBrk="1" hangingPunct="1"/>
            <a:r>
              <a:rPr lang="en-US" altLang="en-US" smtClean="0"/>
              <a:t>Document configurations for later use</a:t>
            </a:r>
          </a:p>
        </p:txBody>
      </p:sp>
    </p:spTree>
    <p:extLst>
      <p:ext uri="{BB962C8B-B14F-4D97-AF65-F5344CB8AC3E}">
        <p14:creationId xmlns:p14="http://schemas.microsoft.com/office/powerpoint/2010/main" val="487775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rmAutofit fontScale="90000"/>
          </a:bodyPr>
          <a:lstStyle/>
          <a:p>
            <a:pPr algn="l"/>
            <a:r>
              <a:rPr lang="en-US" altLang="en-US" sz="3200"/>
              <a:t/>
            </a:r>
            <a:br>
              <a:rPr lang="en-US" altLang="en-US" sz="3200"/>
            </a:br>
            <a:r>
              <a:rPr lang="en-US" altLang="en-US" sz="3200"/>
              <a:t>Depends Heavily on an RPC Model </a:t>
            </a:r>
            <a:br>
              <a:rPr lang="en-US" altLang="en-US" sz="3200"/>
            </a:br>
            <a:endParaRPr lang="en-US" altLang="en-US" sz="3200"/>
          </a:p>
        </p:txBody>
      </p:sp>
      <p:sp>
        <p:nvSpPr>
          <p:cNvPr id="192515" name="Rectangle 3"/>
          <p:cNvSpPr>
            <a:spLocks noGrp="1" noChangeArrowheads="1"/>
          </p:cNvSpPr>
          <p:nvPr>
            <p:ph type="body" idx="1"/>
          </p:nvPr>
        </p:nvSpPr>
        <p:spPr/>
        <p:txBody>
          <a:bodyPr/>
          <a:lstStyle/>
          <a:p>
            <a:pPr>
              <a:lnSpc>
                <a:spcPct val="80000"/>
              </a:lnSpc>
            </a:pPr>
            <a:r>
              <a:rPr lang="en-US" altLang="en-US" sz="2400" dirty="0"/>
              <a:t>RPC stands for </a:t>
            </a:r>
            <a:r>
              <a:rPr lang="en-US" altLang="en-US" sz="2400" dirty="0">
                <a:solidFill>
                  <a:srgbClr val="0070C0"/>
                </a:solidFill>
              </a:rPr>
              <a:t>Remote Procedure Call</a:t>
            </a:r>
          </a:p>
          <a:p>
            <a:pPr>
              <a:lnSpc>
                <a:spcPct val="80000"/>
              </a:lnSpc>
            </a:pPr>
            <a:r>
              <a:rPr lang="en-US" altLang="en-US" sz="2400" dirty="0"/>
              <a:t>Simply put, an RPC is what happens when one program sends a message over a network to tell another program to do something</a:t>
            </a:r>
          </a:p>
          <a:p>
            <a:pPr>
              <a:lnSpc>
                <a:spcPct val="80000"/>
              </a:lnSpc>
            </a:pPr>
            <a:r>
              <a:rPr lang="en-US" altLang="en-US" sz="2400" dirty="0"/>
              <a:t>RPCs are potential security risks because they are designed to let other computers somewhere on a network to tell your computer what to do </a:t>
            </a:r>
          </a:p>
          <a:p>
            <a:pPr lvl="1">
              <a:lnSpc>
                <a:spcPct val="80000"/>
              </a:lnSpc>
            </a:pPr>
            <a:r>
              <a:rPr lang="en-US" altLang="en-US" sz="2000" dirty="0"/>
              <a:t>Unfortunately, Windows users cannot disable RPC because Windows depends upon it, even if your computer is not connected to a network </a:t>
            </a:r>
          </a:p>
          <a:p>
            <a:pPr>
              <a:lnSpc>
                <a:spcPct val="80000"/>
              </a:lnSpc>
            </a:pPr>
            <a:r>
              <a:rPr lang="en-US" altLang="en-US" sz="2400" dirty="0"/>
              <a:t>The most common way to exploit an RPC-related vulnerability is to attack the service that uses RPC, not RPC itself </a:t>
            </a:r>
          </a:p>
        </p:txBody>
      </p:sp>
    </p:spTree>
    <p:extLst>
      <p:ext uri="{BB962C8B-B14F-4D97-AF65-F5344CB8AC3E}">
        <p14:creationId xmlns:p14="http://schemas.microsoft.com/office/powerpoint/2010/main" val="1225618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fontScale="90000"/>
          </a:bodyPr>
          <a:lstStyle/>
          <a:p>
            <a:pPr algn="l"/>
            <a:r>
              <a:rPr lang="en-US" altLang="en-US" sz="3200"/>
              <a:t/>
            </a:r>
            <a:br>
              <a:rPr lang="en-US" altLang="en-US" sz="3200"/>
            </a:br>
            <a:r>
              <a:rPr lang="en-US" altLang="en-US" sz="3200"/>
              <a:t/>
            </a:r>
            <a:br>
              <a:rPr lang="en-US" altLang="en-US" sz="3200"/>
            </a:br>
            <a:r>
              <a:rPr lang="en-US" altLang="en-US" sz="3200"/>
              <a:t>Focuses on its Familiar Graphical Desktop Interface</a:t>
            </a:r>
            <a:br>
              <a:rPr lang="en-US" altLang="en-US" sz="3200"/>
            </a:br>
            <a:r>
              <a:rPr lang="en-US" altLang="en-US" sz="3200"/>
              <a:t/>
            </a:r>
            <a:br>
              <a:rPr lang="en-US" altLang="en-US" sz="3200"/>
            </a:br>
            <a:endParaRPr lang="en-US" altLang="en-US" sz="3200"/>
          </a:p>
        </p:txBody>
      </p:sp>
      <p:sp>
        <p:nvSpPr>
          <p:cNvPr id="193539" name="Rectangle 3"/>
          <p:cNvSpPr>
            <a:spLocks noGrp="1" noChangeArrowheads="1"/>
          </p:cNvSpPr>
          <p:nvPr>
            <p:ph type="body" idx="1"/>
          </p:nvPr>
        </p:nvSpPr>
        <p:spPr/>
        <p:txBody>
          <a:bodyPr/>
          <a:lstStyle/>
          <a:p>
            <a:r>
              <a:rPr lang="en-US" altLang="en-US" sz="2400"/>
              <a:t>Microsoft considers its familiar Windows interface as the number one benefit for using Windows Server 2003 </a:t>
            </a:r>
          </a:p>
          <a:p>
            <a:pPr lvl="1"/>
            <a:r>
              <a:rPr lang="en-US" altLang="en-US" sz="2000"/>
              <a:t>Quote from the Microsoft web site, </a:t>
            </a:r>
            <a:r>
              <a:rPr lang="en-US" altLang="en-US" sz="2000" i="1"/>
              <a:t>“With its familiar Windows interface, Windows Server 2003 is easy to use. New streamlined wizards simplify the setup of specific server roles and routine server management tasks...”</a:t>
            </a:r>
          </a:p>
          <a:p>
            <a:r>
              <a:rPr lang="en-US" altLang="en-US" sz="2400"/>
              <a:t>By advocating this type of usage, Microsoft invites administrators to work with Windows Server 2003 at the server itself, logged in with Administrator privileges</a:t>
            </a:r>
          </a:p>
          <a:p>
            <a:pPr lvl="1"/>
            <a:r>
              <a:rPr lang="en-US" altLang="en-US" sz="2000"/>
              <a:t>This makes the Windows administrator most vulnerable to security flaws, because using vulnerable programs such as Internet Explorer expose the server to security risks</a:t>
            </a:r>
          </a:p>
        </p:txBody>
      </p:sp>
    </p:spTree>
    <p:extLst>
      <p:ext uri="{BB962C8B-B14F-4D97-AF65-F5344CB8AC3E}">
        <p14:creationId xmlns:p14="http://schemas.microsoft.com/office/powerpoint/2010/main" val="1204915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l"/>
            <a:r>
              <a:rPr lang="en-US" altLang="en-US" sz="3200"/>
              <a:t>Linux Design Flaws/Poor Design Decisions</a:t>
            </a:r>
          </a:p>
        </p:txBody>
      </p:sp>
      <p:sp>
        <p:nvSpPr>
          <p:cNvPr id="113667" name="Rectangle 3"/>
          <p:cNvSpPr>
            <a:spLocks noGrp="1" noChangeArrowheads="1"/>
          </p:cNvSpPr>
          <p:nvPr>
            <p:ph type="body" idx="1"/>
          </p:nvPr>
        </p:nvSpPr>
        <p:spPr/>
        <p:txBody>
          <a:bodyPr/>
          <a:lstStyle/>
          <a:p>
            <a:pPr marL="533400" indent="-533400"/>
            <a:r>
              <a:rPr lang="en-US" altLang="en-US"/>
              <a:t>Linux is based on a long history of well fleshed-out multi-user design </a:t>
            </a:r>
          </a:p>
          <a:p>
            <a:pPr marL="533400" indent="-533400"/>
            <a:r>
              <a:rPr lang="en-US" altLang="en-US"/>
              <a:t>Linux is mostly modular by design </a:t>
            </a:r>
          </a:p>
          <a:p>
            <a:pPr marL="533400" indent="-533400"/>
            <a:r>
              <a:rPr lang="en-US" altLang="en-US"/>
              <a:t>Linux does not depend upon RPC to function, and services are usually configured not to use RPC by default </a:t>
            </a:r>
          </a:p>
          <a:p>
            <a:pPr marL="533400" indent="-533400"/>
            <a:r>
              <a:rPr lang="en-US" altLang="en-US"/>
              <a:t>Linux servers are ideal for headless non-local administration</a:t>
            </a:r>
          </a:p>
          <a:p>
            <a:pPr marL="533400" indent="-533400"/>
            <a:endParaRPr lang="en-US" altLang="en-US"/>
          </a:p>
        </p:txBody>
      </p:sp>
    </p:spTree>
    <p:extLst>
      <p:ext uri="{BB962C8B-B14F-4D97-AF65-F5344CB8AC3E}">
        <p14:creationId xmlns:p14="http://schemas.microsoft.com/office/powerpoint/2010/main" val="4164450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lgn="l"/>
            <a:r>
              <a:rPr lang="en-US" altLang="en-US"/>
              <a:t>Based on Multi-User Design</a:t>
            </a:r>
          </a:p>
        </p:txBody>
      </p:sp>
      <p:sp>
        <p:nvSpPr>
          <p:cNvPr id="194563" name="Rectangle 3"/>
          <p:cNvSpPr>
            <a:spLocks noGrp="1" noChangeArrowheads="1"/>
          </p:cNvSpPr>
          <p:nvPr>
            <p:ph type="body" idx="1"/>
          </p:nvPr>
        </p:nvSpPr>
        <p:spPr/>
        <p:txBody>
          <a:bodyPr/>
          <a:lstStyle/>
          <a:p>
            <a:pPr>
              <a:lnSpc>
                <a:spcPct val="90000"/>
              </a:lnSpc>
            </a:pPr>
            <a:r>
              <a:rPr lang="en-US" altLang="en-US"/>
              <a:t>Linux does not have a history of being a single-user system</a:t>
            </a:r>
          </a:p>
          <a:p>
            <a:pPr lvl="1">
              <a:lnSpc>
                <a:spcPct val="90000"/>
              </a:lnSpc>
            </a:pPr>
            <a:r>
              <a:rPr lang="en-US" altLang="en-US"/>
              <a:t>Therefore it has been designed from the ground-up to isolate users from applications, files and directories that affect the entire operating system </a:t>
            </a:r>
          </a:p>
          <a:p>
            <a:pPr>
              <a:lnSpc>
                <a:spcPct val="90000"/>
              </a:lnSpc>
            </a:pPr>
            <a:r>
              <a:rPr lang="en-US" altLang="en-US"/>
              <a:t>Each user is given a user directory where all of the user’s data files and configuration files are stored</a:t>
            </a:r>
          </a:p>
          <a:p>
            <a:pPr lvl="1">
              <a:lnSpc>
                <a:spcPct val="90000"/>
              </a:lnSpc>
            </a:pPr>
            <a:r>
              <a:rPr lang="en-US" altLang="en-US"/>
              <a:t>When a user runs an application, such as a word processor, that word processor runs with the restricted privileges of the user</a:t>
            </a:r>
          </a:p>
        </p:txBody>
      </p:sp>
    </p:spTree>
    <p:extLst>
      <p:ext uri="{BB962C8B-B14F-4D97-AF65-F5344CB8AC3E}">
        <p14:creationId xmlns:p14="http://schemas.microsoft.com/office/powerpoint/2010/main" val="3530376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fontScale="90000"/>
          </a:bodyPr>
          <a:lstStyle/>
          <a:p>
            <a:pPr algn="l"/>
            <a:r>
              <a:rPr lang="en-US" altLang="en-US" sz="3200"/>
              <a:t/>
            </a:r>
            <a:br>
              <a:rPr lang="en-US" altLang="en-US" sz="3200"/>
            </a:br>
            <a:r>
              <a:rPr lang="en-US" altLang="en-US" sz="3200"/>
              <a:t>Modular by Design, not Monolithic</a:t>
            </a:r>
            <a:br>
              <a:rPr lang="en-US" altLang="en-US" sz="3200"/>
            </a:br>
            <a:endParaRPr lang="en-US" altLang="en-US" sz="3200"/>
          </a:p>
        </p:txBody>
      </p:sp>
      <p:sp>
        <p:nvSpPr>
          <p:cNvPr id="195587" name="Rectangle 3"/>
          <p:cNvSpPr>
            <a:spLocks noGrp="1" noChangeArrowheads="1"/>
          </p:cNvSpPr>
          <p:nvPr>
            <p:ph type="body" idx="1"/>
          </p:nvPr>
        </p:nvSpPr>
        <p:spPr/>
        <p:txBody>
          <a:bodyPr/>
          <a:lstStyle/>
          <a:p>
            <a:pPr>
              <a:lnSpc>
                <a:spcPct val="90000"/>
              </a:lnSpc>
            </a:pPr>
            <a:r>
              <a:rPr lang="en-US" altLang="en-US" sz="2400"/>
              <a:t>Linux is for the most part a modularly designed operating system</a:t>
            </a:r>
          </a:p>
          <a:p>
            <a:pPr lvl="1">
              <a:lnSpc>
                <a:spcPct val="90000"/>
              </a:lnSpc>
            </a:pPr>
            <a:r>
              <a:rPr lang="en-US" altLang="en-US" sz="2000"/>
              <a:t>From the kernel (the core “brains” of Linux) to the applications</a:t>
            </a:r>
          </a:p>
          <a:p>
            <a:pPr>
              <a:lnSpc>
                <a:spcPct val="90000"/>
              </a:lnSpc>
            </a:pPr>
            <a:r>
              <a:rPr lang="en-US" altLang="en-US" sz="2400"/>
              <a:t>Not everything in Linux is modular</a:t>
            </a:r>
          </a:p>
          <a:p>
            <a:pPr lvl="1">
              <a:lnSpc>
                <a:spcPct val="90000"/>
              </a:lnSpc>
            </a:pPr>
            <a:r>
              <a:rPr lang="en-US" altLang="en-US" sz="2000"/>
              <a:t>The two most popular graphical desktops: KDE and GNOME, are somewhat monolithic by design</a:t>
            </a:r>
          </a:p>
          <a:p>
            <a:pPr>
              <a:lnSpc>
                <a:spcPct val="90000"/>
              </a:lnSpc>
            </a:pPr>
            <a:r>
              <a:rPr lang="en-US" altLang="en-US" sz="2400"/>
              <a:t>The Linux kernel supports modular drivers, but it is essentially a monolithic kernel where services in the kernel are interdependent</a:t>
            </a:r>
          </a:p>
          <a:p>
            <a:pPr lvl="1">
              <a:lnSpc>
                <a:spcPct val="90000"/>
              </a:lnSpc>
            </a:pPr>
            <a:r>
              <a:rPr lang="en-US" altLang="en-US" sz="2000"/>
              <a:t>Any adverse impact of this monolithic approach is minimized by the fact that the Linux kernel is designed to be as minimal a part of the system as possible</a:t>
            </a:r>
          </a:p>
          <a:p>
            <a:pPr lvl="1">
              <a:lnSpc>
                <a:spcPct val="90000"/>
              </a:lnSpc>
            </a:pPr>
            <a:endParaRPr lang="en-US" altLang="en-US" sz="2000"/>
          </a:p>
          <a:p>
            <a:pPr>
              <a:lnSpc>
                <a:spcPct val="90000"/>
              </a:lnSpc>
            </a:pPr>
            <a:endParaRPr lang="en-US" altLang="en-US" sz="2400"/>
          </a:p>
          <a:p>
            <a:pPr lvl="1">
              <a:lnSpc>
                <a:spcPct val="90000"/>
              </a:lnSpc>
            </a:pPr>
            <a:endParaRPr lang="en-US" altLang="en-US" sz="2000"/>
          </a:p>
          <a:p>
            <a:pPr>
              <a:lnSpc>
                <a:spcPct val="90000"/>
              </a:lnSpc>
            </a:pPr>
            <a:endParaRPr lang="en-US" altLang="en-US" sz="2400"/>
          </a:p>
        </p:txBody>
      </p:sp>
    </p:spTree>
    <p:extLst>
      <p:ext uri="{BB962C8B-B14F-4D97-AF65-F5344CB8AC3E}">
        <p14:creationId xmlns:p14="http://schemas.microsoft.com/office/powerpoint/2010/main" val="3686211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fontScale="90000"/>
          </a:bodyPr>
          <a:lstStyle/>
          <a:p>
            <a:pPr algn="l"/>
            <a:r>
              <a:rPr lang="en-US" altLang="en-US" sz="3200"/>
              <a:t/>
            </a:r>
            <a:br>
              <a:rPr lang="en-US" altLang="en-US" sz="3200"/>
            </a:br>
            <a:r>
              <a:rPr lang="en-US" altLang="en-US" sz="3200"/>
              <a:t>Not Constrained by an RPC Model</a:t>
            </a:r>
            <a:br>
              <a:rPr lang="en-US" altLang="en-US" sz="3200"/>
            </a:br>
            <a:endParaRPr lang="en-US" altLang="en-US" sz="3200"/>
          </a:p>
        </p:txBody>
      </p:sp>
      <p:sp>
        <p:nvSpPr>
          <p:cNvPr id="196611" name="Rectangle 3"/>
          <p:cNvSpPr>
            <a:spLocks noGrp="1" noChangeArrowheads="1"/>
          </p:cNvSpPr>
          <p:nvPr>
            <p:ph type="body" idx="1"/>
          </p:nvPr>
        </p:nvSpPr>
        <p:spPr/>
        <p:txBody>
          <a:bodyPr/>
          <a:lstStyle/>
          <a:p>
            <a:r>
              <a:rPr lang="en-US" altLang="en-US" sz="2400"/>
              <a:t>Most Linux distributions install programs with network access turned off by default</a:t>
            </a:r>
          </a:p>
          <a:p>
            <a:r>
              <a:rPr lang="en-US" altLang="en-US" sz="2400"/>
              <a:t>Even when Linux applications use the network by default, they are most often configured to respond only to the local machine and ignore any requests from other machines on the network</a:t>
            </a:r>
          </a:p>
          <a:p>
            <a:r>
              <a:rPr lang="en-US" altLang="en-US" sz="2400"/>
              <a:t>Unlike Windows Server 2003, you can disable virtually all network-related RPC services on a Linux machine and still have a perfectly functional desktop</a:t>
            </a:r>
          </a:p>
        </p:txBody>
      </p:sp>
    </p:spTree>
    <p:extLst>
      <p:ext uri="{BB962C8B-B14F-4D97-AF65-F5344CB8AC3E}">
        <p14:creationId xmlns:p14="http://schemas.microsoft.com/office/powerpoint/2010/main" val="2505266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lgn="l"/>
            <a:r>
              <a:rPr lang="en-US" altLang="en-US" sz="3200"/>
              <a:t>Ideal for Headless Non-local Administration</a:t>
            </a:r>
            <a:br>
              <a:rPr lang="en-US" altLang="en-US" sz="3200"/>
            </a:br>
            <a:endParaRPr lang="en-US" altLang="en-US" sz="3200"/>
          </a:p>
        </p:txBody>
      </p:sp>
      <p:sp>
        <p:nvSpPr>
          <p:cNvPr id="197635" name="Rectangle 3"/>
          <p:cNvSpPr>
            <a:spLocks noGrp="1" noChangeArrowheads="1"/>
          </p:cNvSpPr>
          <p:nvPr>
            <p:ph type="body" idx="1"/>
          </p:nvPr>
        </p:nvSpPr>
        <p:spPr/>
        <p:txBody>
          <a:bodyPr/>
          <a:lstStyle/>
          <a:p>
            <a:r>
              <a:rPr lang="en-US" altLang="en-US" sz="2400"/>
              <a:t>A Linux server can be installed, and often should be installed as a “headless” system (no monitor is connected) and administered remotely</a:t>
            </a:r>
          </a:p>
          <a:p>
            <a:pPr lvl="1"/>
            <a:r>
              <a:rPr lang="en-US" altLang="en-US" sz="2000"/>
              <a:t>Often the ideal type of installation for servers because a remotely administered server is not exposed to the same risks as a locally administered server</a:t>
            </a:r>
          </a:p>
          <a:p>
            <a:r>
              <a:rPr lang="en-US" altLang="en-US" sz="2400"/>
              <a:t>This may be one of the most important differentiating factors between Linux and Windows</a:t>
            </a:r>
          </a:p>
          <a:p>
            <a:pPr lvl="1"/>
            <a:r>
              <a:rPr lang="en-US" altLang="en-US" sz="2000"/>
              <a:t>Because it virtually negates most of the critical security vulnerabilities that are common to both Linux and Windows systems, such as the vulnerabilities of the Mozilla browser vs. the Internet Explorer browser</a:t>
            </a:r>
          </a:p>
        </p:txBody>
      </p:sp>
    </p:spTree>
    <p:extLst>
      <p:ext uri="{BB962C8B-B14F-4D97-AF65-F5344CB8AC3E}">
        <p14:creationId xmlns:p14="http://schemas.microsoft.com/office/powerpoint/2010/main" val="462919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gn="l"/>
            <a:r>
              <a:rPr lang="en-US" altLang="en-US"/>
              <a:t>Agenda</a:t>
            </a:r>
          </a:p>
        </p:txBody>
      </p:sp>
      <p:sp>
        <p:nvSpPr>
          <p:cNvPr id="159747" name="Rectangle 3"/>
          <p:cNvSpPr>
            <a:spLocks noGrp="1" noChangeArrowheads="1"/>
          </p:cNvSpPr>
          <p:nvPr>
            <p:ph type="body" idx="1"/>
          </p:nvPr>
        </p:nvSpPr>
        <p:spPr/>
        <p:txBody>
          <a:bodyPr/>
          <a:lstStyle/>
          <a:p>
            <a:pPr>
              <a:lnSpc>
                <a:spcPct val="80000"/>
              </a:lnSpc>
            </a:pPr>
            <a:r>
              <a:rPr lang="en-US" altLang="en-US" sz="1800">
                <a:solidFill>
                  <a:srgbClr val="003399"/>
                </a:solidFill>
              </a:rPr>
              <a:t>Background</a:t>
            </a:r>
          </a:p>
          <a:p>
            <a:pPr>
              <a:lnSpc>
                <a:spcPct val="80000"/>
              </a:lnSpc>
            </a:pPr>
            <a:r>
              <a:rPr lang="en-US" altLang="en-US" sz="1800">
                <a:solidFill>
                  <a:srgbClr val="003399"/>
                </a:solidFill>
              </a:rPr>
              <a:t>Windows Security Architecture</a:t>
            </a:r>
          </a:p>
          <a:p>
            <a:pPr>
              <a:lnSpc>
                <a:spcPct val="80000"/>
              </a:lnSpc>
            </a:pPr>
            <a:r>
              <a:rPr lang="en-US" altLang="en-US" sz="1800">
                <a:solidFill>
                  <a:srgbClr val="003399"/>
                </a:solidFill>
              </a:rPr>
              <a:t>Linux Security Model</a:t>
            </a:r>
          </a:p>
          <a:p>
            <a:pPr>
              <a:lnSpc>
                <a:spcPct val="80000"/>
              </a:lnSpc>
            </a:pPr>
            <a:r>
              <a:rPr lang="en-US" altLang="en-US" sz="1800">
                <a:solidFill>
                  <a:srgbClr val="003399"/>
                </a:solidFill>
              </a:rPr>
              <a:t>Evaluation: Windows vs. Linux Design</a:t>
            </a:r>
          </a:p>
          <a:p>
            <a:pPr>
              <a:lnSpc>
                <a:spcPct val="80000"/>
              </a:lnSpc>
            </a:pPr>
            <a:r>
              <a:rPr lang="en-US" altLang="en-US" sz="1800">
                <a:solidFill>
                  <a:srgbClr val="003399"/>
                </a:solidFill>
              </a:rPr>
              <a:t>Windows Vulnerabilities</a:t>
            </a:r>
          </a:p>
          <a:p>
            <a:pPr>
              <a:lnSpc>
                <a:spcPct val="80000"/>
              </a:lnSpc>
            </a:pPr>
            <a:r>
              <a:rPr lang="en-US" altLang="en-US" sz="1800">
                <a:solidFill>
                  <a:srgbClr val="FF3300"/>
                </a:solidFill>
              </a:rPr>
              <a:t>Linux Vulnerabilities</a:t>
            </a:r>
          </a:p>
          <a:p>
            <a:pPr>
              <a:lnSpc>
                <a:spcPct val="80000"/>
              </a:lnSpc>
            </a:pPr>
            <a:r>
              <a:rPr lang="en-US" altLang="en-US" sz="1800"/>
              <a:t>Means of Evaluating Metrics</a:t>
            </a:r>
          </a:p>
          <a:p>
            <a:pPr>
              <a:lnSpc>
                <a:spcPct val="80000"/>
              </a:lnSpc>
            </a:pPr>
            <a:r>
              <a:rPr lang="en-US" altLang="en-US" sz="1800"/>
              <a:t>Evaluation: Windows vs. Linux Vulnerabilities </a:t>
            </a:r>
          </a:p>
          <a:p>
            <a:pPr lvl="1">
              <a:lnSpc>
                <a:spcPct val="80000"/>
              </a:lnSpc>
            </a:pPr>
            <a:r>
              <a:rPr lang="en-US" altLang="en-US" sz="1600"/>
              <a:t>CERT: Comparing Query Result for “Microsoft” and “Linux” Keywords</a:t>
            </a:r>
          </a:p>
          <a:p>
            <a:pPr>
              <a:lnSpc>
                <a:spcPct val="80000"/>
              </a:lnSpc>
            </a:pPr>
            <a:r>
              <a:rPr lang="en-US" altLang="en-US" sz="1800"/>
              <a:t>System Hardening</a:t>
            </a:r>
          </a:p>
          <a:p>
            <a:pPr lvl="1">
              <a:lnSpc>
                <a:spcPct val="80000"/>
              </a:lnSpc>
            </a:pPr>
            <a:r>
              <a:rPr lang="en-US" altLang="en-US" sz="1600"/>
              <a:t>Windows Defenses</a:t>
            </a:r>
          </a:p>
          <a:p>
            <a:pPr lvl="1">
              <a:lnSpc>
                <a:spcPct val="80000"/>
              </a:lnSpc>
            </a:pPr>
            <a:r>
              <a:rPr lang="en-US" altLang="en-US" sz="1600"/>
              <a:t>Linux System Hardening</a:t>
            </a:r>
          </a:p>
          <a:p>
            <a:pPr lvl="2">
              <a:lnSpc>
                <a:spcPct val="80000"/>
              </a:lnSpc>
            </a:pPr>
            <a:r>
              <a:rPr lang="en-US" altLang="en-US" sz="1400"/>
              <a:t>OS-Level</a:t>
            </a:r>
          </a:p>
          <a:p>
            <a:pPr lvl="2">
              <a:lnSpc>
                <a:spcPct val="80000"/>
              </a:lnSpc>
            </a:pPr>
            <a:r>
              <a:rPr lang="en-US" altLang="en-US" sz="1400"/>
              <a:t>Application-Level</a:t>
            </a:r>
          </a:p>
          <a:p>
            <a:pPr>
              <a:lnSpc>
                <a:spcPct val="80000"/>
              </a:lnSpc>
            </a:pPr>
            <a:r>
              <a:rPr lang="en-US" altLang="en-US" sz="1800"/>
              <a:t>OS Security Capabilities: Windows vs. Linux </a:t>
            </a:r>
          </a:p>
          <a:p>
            <a:pPr>
              <a:lnSpc>
                <a:spcPct val="80000"/>
              </a:lnSpc>
            </a:pPr>
            <a:r>
              <a:rPr lang="en-US" altLang="en-US" sz="1800"/>
              <a:t>Conclusion</a:t>
            </a:r>
          </a:p>
          <a:p>
            <a:pPr>
              <a:lnSpc>
                <a:spcPct val="80000"/>
              </a:lnSpc>
            </a:pPr>
            <a:endParaRPr lang="en-US" altLang="en-US" sz="1800"/>
          </a:p>
          <a:p>
            <a:pPr lvl="2">
              <a:lnSpc>
                <a:spcPct val="80000"/>
              </a:lnSpc>
            </a:pPr>
            <a:endParaRPr lang="en-US" altLang="en-US" sz="1400"/>
          </a:p>
          <a:p>
            <a:pPr>
              <a:lnSpc>
                <a:spcPct val="80000"/>
              </a:lnSpc>
            </a:pPr>
            <a:endParaRPr lang="en-US" altLang="en-US" sz="1800"/>
          </a:p>
          <a:p>
            <a:pPr>
              <a:lnSpc>
                <a:spcPct val="80000"/>
              </a:lnSpc>
            </a:pPr>
            <a:endParaRPr lang="en-US" altLang="en-US" sz="1800"/>
          </a:p>
          <a:p>
            <a:pPr>
              <a:lnSpc>
                <a:spcPct val="80000"/>
              </a:lnSpc>
            </a:pPr>
            <a:endParaRPr lang="en-US" altLang="en-US" sz="1800"/>
          </a:p>
        </p:txBody>
      </p:sp>
    </p:spTree>
    <p:extLst>
      <p:ext uri="{BB962C8B-B14F-4D97-AF65-F5344CB8AC3E}">
        <p14:creationId xmlns:p14="http://schemas.microsoft.com/office/powerpoint/2010/main" val="19963754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l"/>
            <a:r>
              <a:rPr lang="en-US" altLang="en-US"/>
              <a:t>Linux Vulnerabilities</a:t>
            </a:r>
          </a:p>
        </p:txBody>
      </p:sp>
      <p:sp>
        <p:nvSpPr>
          <p:cNvPr id="84995" name="Rectangle 3"/>
          <p:cNvSpPr>
            <a:spLocks noGrp="1" noChangeArrowheads="1"/>
          </p:cNvSpPr>
          <p:nvPr>
            <p:ph type="body" idx="1"/>
          </p:nvPr>
        </p:nvSpPr>
        <p:spPr/>
        <p:txBody>
          <a:bodyPr/>
          <a:lstStyle/>
          <a:p>
            <a:r>
              <a:rPr lang="en-US" altLang="en-US"/>
              <a:t>Default Linux installations (un-patched and unsecured) have been vulnerable to</a:t>
            </a:r>
          </a:p>
          <a:p>
            <a:pPr lvl="1"/>
            <a:r>
              <a:rPr lang="en-US" altLang="en-US"/>
              <a:t>Buffer overflows</a:t>
            </a:r>
          </a:p>
          <a:p>
            <a:pPr lvl="1"/>
            <a:r>
              <a:rPr lang="en-US" altLang="en-US"/>
              <a:t>Race conditions</a:t>
            </a:r>
          </a:p>
          <a:p>
            <a:pPr lvl="1"/>
            <a:r>
              <a:rPr lang="en-US" altLang="en-US"/>
              <a:t>Abuse of programs run “SetUID root”</a:t>
            </a:r>
          </a:p>
          <a:p>
            <a:pPr lvl="1"/>
            <a:r>
              <a:rPr lang="en-US" altLang="en-US"/>
              <a:t>Denial of Service (DoS)</a:t>
            </a:r>
          </a:p>
          <a:p>
            <a:pPr lvl="1"/>
            <a:r>
              <a:rPr lang="en-US" altLang="en-US"/>
              <a:t>Web application vulnerabilities</a:t>
            </a:r>
          </a:p>
          <a:p>
            <a:pPr lvl="1"/>
            <a:r>
              <a:rPr lang="en-US" altLang="en-US"/>
              <a:t>Rootkit attacks</a:t>
            </a:r>
          </a:p>
        </p:txBody>
      </p:sp>
    </p:spTree>
    <p:extLst>
      <p:ext uri="{BB962C8B-B14F-4D97-AF65-F5344CB8AC3E}">
        <p14:creationId xmlns:p14="http://schemas.microsoft.com/office/powerpoint/2010/main" val="28222772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l"/>
            <a:r>
              <a:rPr lang="en-US" altLang="en-US"/>
              <a:t>SetUID Root Vulnerabilities </a:t>
            </a:r>
          </a:p>
        </p:txBody>
      </p:sp>
      <p:sp>
        <p:nvSpPr>
          <p:cNvPr id="86019" name="Rectangle 3"/>
          <p:cNvSpPr>
            <a:spLocks noGrp="1" noChangeArrowheads="1"/>
          </p:cNvSpPr>
          <p:nvPr>
            <p:ph type="body" idx="1"/>
          </p:nvPr>
        </p:nvSpPr>
        <p:spPr/>
        <p:txBody>
          <a:bodyPr/>
          <a:lstStyle/>
          <a:p>
            <a:pPr>
              <a:lnSpc>
                <a:spcPct val="90000"/>
              </a:lnSpc>
            </a:pPr>
            <a:r>
              <a:rPr lang="en-US" altLang="en-US" sz="2800" dirty="0" err="1"/>
              <a:t>SetUID</a:t>
            </a:r>
            <a:r>
              <a:rPr lang="en-US" altLang="en-US" sz="2800" dirty="0"/>
              <a:t> root program is a root-owned program</a:t>
            </a:r>
          </a:p>
          <a:p>
            <a:pPr lvl="1">
              <a:lnSpc>
                <a:spcPct val="90000"/>
              </a:lnSpc>
            </a:pPr>
            <a:r>
              <a:rPr lang="en-US" altLang="en-US" sz="2400" dirty="0"/>
              <a:t>Runs as root no matter who executes it</a:t>
            </a:r>
          </a:p>
          <a:p>
            <a:pPr>
              <a:lnSpc>
                <a:spcPct val="90000"/>
              </a:lnSpc>
            </a:pPr>
            <a:r>
              <a:rPr lang="en-US" altLang="en-US" sz="2800" dirty="0"/>
              <a:t>Unprivileged users can gain access to unauthorized privileged resources</a:t>
            </a:r>
          </a:p>
          <a:p>
            <a:pPr>
              <a:lnSpc>
                <a:spcPct val="90000"/>
              </a:lnSpc>
            </a:pPr>
            <a:r>
              <a:rPr lang="en-US" altLang="en-US" sz="2800" dirty="0"/>
              <a:t>Must be very carefully programmed</a:t>
            </a:r>
          </a:p>
          <a:p>
            <a:pPr>
              <a:lnSpc>
                <a:spcPct val="90000"/>
              </a:lnSpc>
            </a:pPr>
            <a:r>
              <a:rPr lang="en-US" altLang="en-US" sz="2800" dirty="0" err="1"/>
              <a:t>SetUID</a:t>
            </a:r>
            <a:r>
              <a:rPr lang="en-US" altLang="en-US" sz="2800" dirty="0"/>
              <a:t> root programs necessary</a:t>
            </a:r>
          </a:p>
          <a:p>
            <a:pPr lvl="1">
              <a:lnSpc>
                <a:spcPct val="90000"/>
              </a:lnSpc>
              <a:buFontTx/>
              <a:buNone/>
            </a:pPr>
            <a:r>
              <a:rPr lang="en-US" altLang="en-US" sz="2400" dirty="0"/>
              <a:t>– Example: to change password</a:t>
            </a:r>
          </a:p>
          <a:p>
            <a:pPr>
              <a:lnSpc>
                <a:spcPct val="90000"/>
              </a:lnSpc>
            </a:pPr>
            <a:r>
              <a:rPr lang="en-US" altLang="en-US" sz="2800" dirty="0"/>
              <a:t>Distributions now do not ship with unnecessary </a:t>
            </a:r>
            <a:r>
              <a:rPr lang="en-US" altLang="en-US" sz="2800" dirty="0" err="1"/>
              <a:t>SetUID</a:t>
            </a:r>
            <a:r>
              <a:rPr lang="en-US" altLang="en-US" sz="2800" dirty="0"/>
              <a:t> root programs</a:t>
            </a:r>
          </a:p>
          <a:p>
            <a:pPr>
              <a:lnSpc>
                <a:spcPct val="90000"/>
              </a:lnSpc>
            </a:pPr>
            <a:r>
              <a:rPr lang="en-US" altLang="en-US" sz="2800" dirty="0"/>
              <a:t>System attackers still scan for them</a:t>
            </a:r>
          </a:p>
        </p:txBody>
      </p:sp>
    </p:spTree>
    <p:extLst>
      <p:ext uri="{BB962C8B-B14F-4D97-AF65-F5344CB8AC3E}">
        <p14:creationId xmlns:p14="http://schemas.microsoft.com/office/powerpoint/2010/main" val="1423871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Before Installation</a:t>
            </a:r>
          </a:p>
        </p:txBody>
      </p:sp>
      <p:sp>
        <p:nvSpPr>
          <p:cNvPr id="9219" name="Rectangle 3"/>
          <p:cNvSpPr>
            <a:spLocks noGrp="1" noChangeArrowheads="1"/>
          </p:cNvSpPr>
          <p:nvPr>
            <p:ph type="body" idx="1"/>
          </p:nvPr>
        </p:nvSpPr>
        <p:spPr/>
        <p:txBody>
          <a:bodyPr/>
          <a:lstStyle/>
          <a:p>
            <a:pPr eaLnBrk="1" hangingPunct="1"/>
            <a:r>
              <a:rPr lang="en-US" altLang="en-US" smtClean="0"/>
              <a:t>Set BIOS password</a:t>
            </a:r>
          </a:p>
          <a:p>
            <a:pPr eaLnBrk="1" hangingPunct="1"/>
            <a:r>
              <a:rPr lang="en-US" altLang="en-US" smtClean="0"/>
              <a:t>Plan partitioning scheme</a:t>
            </a:r>
          </a:p>
          <a:p>
            <a:pPr lvl="1" eaLnBrk="1" hangingPunct="1"/>
            <a:r>
              <a:rPr lang="en-US" altLang="en-US" smtClean="0"/>
              <a:t>place /var, /opt, /usr/local on separate partitions</a:t>
            </a:r>
          </a:p>
          <a:p>
            <a:pPr eaLnBrk="1" hangingPunct="1"/>
            <a:endParaRPr lang="en-US" altLang="en-US" smtClean="0"/>
          </a:p>
        </p:txBody>
      </p:sp>
    </p:spTree>
    <p:extLst>
      <p:ext uri="{BB962C8B-B14F-4D97-AF65-F5344CB8AC3E}">
        <p14:creationId xmlns:p14="http://schemas.microsoft.com/office/powerpoint/2010/main" val="2609848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l"/>
            <a:r>
              <a:rPr lang="en-US" altLang="en-US"/>
              <a:t>Web Application Vulnerabilities</a:t>
            </a:r>
          </a:p>
        </p:txBody>
      </p:sp>
      <p:sp>
        <p:nvSpPr>
          <p:cNvPr id="87043" name="Rectangle 3"/>
          <p:cNvSpPr>
            <a:spLocks noGrp="1" noChangeArrowheads="1"/>
          </p:cNvSpPr>
          <p:nvPr>
            <p:ph type="body" idx="1"/>
          </p:nvPr>
        </p:nvSpPr>
        <p:spPr/>
        <p:txBody>
          <a:bodyPr/>
          <a:lstStyle/>
          <a:p>
            <a:r>
              <a:rPr lang="en-US" altLang="en-US"/>
              <a:t>Very broad category of vulnerabilities</a:t>
            </a:r>
          </a:p>
          <a:p>
            <a:r>
              <a:rPr lang="en-US" altLang="en-US"/>
              <a:t>When written in scripting languages</a:t>
            </a:r>
          </a:p>
          <a:p>
            <a:pPr lvl="1"/>
            <a:r>
              <a:rPr lang="en-US" altLang="en-US"/>
              <a:t>Not as prone to classic buffer overflows</a:t>
            </a:r>
          </a:p>
          <a:p>
            <a:pPr lvl="1"/>
            <a:r>
              <a:rPr lang="en-US" altLang="en-US"/>
              <a:t>Can suffer from poor input-handling, XSS, SQL code injection etc.</a:t>
            </a:r>
          </a:p>
          <a:p>
            <a:r>
              <a:rPr lang="en-US" altLang="en-US"/>
              <a:t>Linux distributions ship with few “enabled-by-default” web applications</a:t>
            </a:r>
          </a:p>
          <a:p>
            <a:pPr lvl="1"/>
            <a:r>
              <a:rPr lang="en-US" altLang="en-US"/>
              <a:t>Example: default CGI scripts included with Apache Web server</a:t>
            </a:r>
          </a:p>
        </p:txBody>
      </p:sp>
    </p:spTree>
    <p:extLst>
      <p:ext uri="{BB962C8B-B14F-4D97-AF65-F5344CB8AC3E}">
        <p14:creationId xmlns:p14="http://schemas.microsoft.com/office/powerpoint/2010/main" val="34304381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l"/>
            <a:r>
              <a:rPr lang="en-US" altLang="en-US"/>
              <a:t>Rootkit Attacks</a:t>
            </a:r>
          </a:p>
        </p:txBody>
      </p:sp>
      <p:sp>
        <p:nvSpPr>
          <p:cNvPr id="88067" name="Rectangle 3"/>
          <p:cNvSpPr>
            <a:spLocks noGrp="1" noChangeArrowheads="1"/>
          </p:cNvSpPr>
          <p:nvPr>
            <p:ph type="body" idx="1"/>
          </p:nvPr>
        </p:nvSpPr>
        <p:spPr/>
        <p:txBody>
          <a:bodyPr/>
          <a:lstStyle/>
          <a:p>
            <a:r>
              <a:rPr lang="en-US" altLang="en-US" sz="2400"/>
              <a:t>If successfully installed before detection, it is very difficult to find and remove</a:t>
            </a:r>
          </a:p>
          <a:p>
            <a:r>
              <a:rPr lang="en-US" altLang="en-US" sz="2400"/>
              <a:t>Originally began as collections of hacked commands</a:t>
            </a:r>
          </a:p>
          <a:p>
            <a:pPr lvl="1"/>
            <a:r>
              <a:rPr lang="en-US" altLang="en-US" sz="2000"/>
              <a:t>Hiding attacker’s files, directories, processes</a:t>
            </a:r>
          </a:p>
          <a:p>
            <a:r>
              <a:rPr lang="en-US" altLang="en-US" sz="2400"/>
              <a:t>Now use loadable kernel modules (LKMs)</a:t>
            </a:r>
          </a:p>
          <a:p>
            <a:pPr lvl="1"/>
            <a:r>
              <a:rPr lang="en-US" altLang="en-US" sz="2000"/>
              <a:t>Intercepts system calls in kernel-space</a:t>
            </a:r>
          </a:p>
          <a:p>
            <a:pPr lvl="1"/>
            <a:r>
              <a:rPr lang="en-US" altLang="en-US" sz="2000"/>
              <a:t>Hides attacker from user</a:t>
            </a:r>
          </a:p>
          <a:p>
            <a:r>
              <a:rPr lang="en-US" altLang="en-US" sz="2400"/>
              <a:t>Even LKMs not completely invisible</a:t>
            </a:r>
          </a:p>
          <a:p>
            <a:pPr lvl="1"/>
            <a:r>
              <a:rPr lang="en-US" altLang="en-US" sz="2000"/>
              <a:t>May be able to detect with chkrootkit</a:t>
            </a:r>
          </a:p>
          <a:p>
            <a:pPr lvl="1"/>
            <a:r>
              <a:rPr lang="en-US" altLang="en-US" sz="2000"/>
              <a:t>Generally have to wipe and rebuild system</a:t>
            </a:r>
          </a:p>
        </p:txBody>
      </p:sp>
    </p:spTree>
    <p:extLst>
      <p:ext uri="{BB962C8B-B14F-4D97-AF65-F5344CB8AC3E}">
        <p14:creationId xmlns:p14="http://schemas.microsoft.com/office/powerpoint/2010/main" val="31485890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gn="l"/>
            <a:r>
              <a:rPr lang="en-US" altLang="en-US"/>
              <a:t>Agenda</a:t>
            </a:r>
          </a:p>
        </p:txBody>
      </p:sp>
      <p:sp>
        <p:nvSpPr>
          <p:cNvPr id="160771" name="Rectangle 3"/>
          <p:cNvSpPr>
            <a:spLocks noGrp="1" noChangeArrowheads="1"/>
          </p:cNvSpPr>
          <p:nvPr>
            <p:ph type="body" idx="1"/>
          </p:nvPr>
        </p:nvSpPr>
        <p:spPr/>
        <p:txBody>
          <a:bodyPr/>
          <a:lstStyle/>
          <a:p>
            <a:pPr>
              <a:lnSpc>
                <a:spcPct val="80000"/>
              </a:lnSpc>
            </a:pPr>
            <a:r>
              <a:rPr lang="en-US" altLang="en-US" sz="1800" dirty="0">
                <a:solidFill>
                  <a:srgbClr val="003399"/>
                </a:solidFill>
              </a:rPr>
              <a:t>Background</a:t>
            </a:r>
          </a:p>
          <a:p>
            <a:pPr>
              <a:lnSpc>
                <a:spcPct val="80000"/>
              </a:lnSpc>
            </a:pPr>
            <a:r>
              <a:rPr lang="en-US" altLang="en-US" sz="1800" dirty="0">
                <a:solidFill>
                  <a:srgbClr val="003399"/>
                </a:solidFill>
              </a:rPr>
              <a:t>Windows Security Architecture</a:t>
            </a:r>
          </a:p>
          <a:p>
            <a:pPr>
              <a:lnSpc>
                <a:spcPct val="80000"/>
              </a:lnSpc>
            </a:pPr>
            <a:r>
              <a:rPr lang="en-US" altLang="en-US" sz="1800" dirty="0">
                <a:solidFill>
                  <a:srgbClr val="003399"/>
                </a:solidFill>
              </a:rPr>
              <a:t>Linux Security Model</a:t>
            </a:r>
          </a:p>
          <a:p>
            <a:pPr>
              <a:lnSpc>
                <a:spcPct val="80000"/>
              </a:lnSpc>
            </a:pPr>
            <a:r>
              <a:rPr lang="en-US" altLang="en-US" sz="1800" dirty="0">
                <a:solidFill>
                  <a:srgbClr val="003399"/>
                </a:solidFill>
              </a:rPr>
              <a:t>Evaluation: Windows vs. Linux Design</a:t>
            </a:r>
          </a:p>
          <a:p>
            <a:pPr>
              <a:lnSpc>
                <a:spcPct val="80000"/>
              </a:lnSpc>
            </a:pPr>
            <a:r>
              <a:rPr lang="en-US" altLang="en-US" sz="1800" dirty="0">
                <a:solidFill>
                  <a:srgbClr val="003399"/>
                </a:solidFill>
              </a:rPr>
              <a:t>Windows Vulnerabilities</a:t>
            </a:r>
          </a:p>
          <a:p>
            <a:pPr>
              <a:lnSpc>
                <a:spcPct val="80000"/>
              </a:lnSpc>
            </a:pPr>
            <a:r>
              <a:rPr lang="en-US" altLang="en-US" sz="1800" dirty="0">
                <a:solidFill>
                  <a:srgbClr val="003399"/>
                </a:solidFill>
              </a:rPr>
              <a:t>Linux Vulnerabilities</a:t>
            </a:r>
          </a:p>
          <a:p>
            <a:pPr>
              <a:lnSpc>
                <a:spcPct val="80000"/>
              </a:lnSpc>
            </a:pPr>
            <a:r>
              <a:rPr lang="en-US" altLang="en-US" sz="1800" dirty="0">
                <a:solidFill>
                  <a:srgbClr val="FF3300"/>
                </a:solidFill>
              </a:rPr>
              <a:t>Means of Evaluating Metrics</a:t>
            </a:r>
          </a:p>
          <a:p>
            <a:pPr>
              <a:lnSpc>
                <a:spcPct val="80000"/>
              </a:lnSpc>
            </a:pPr>
            <a:r>
              <a:rPr lang="en-US" altLang="en-US" sz="1800" dirty="0" smtClean="0"/>
              <a:t>System </a:t>
            </a:r>
            <a:r>
              <a:rPr lang="en-US" altLang="en-US" sz="1800" dirty="0"/>
              <a:t>Hardening</a:t>
            </a:r>
          </a:p>
          <a:p>
            <a:pPr lvl="1">
              <a:lnSpc>
                <a:spcPct val="80000"/>
              </a:lnSpc>
            </a:pPr>
            <a:r>
              <a:rPr lang="en-US" altLang="en-US" sz="1600" dirty="0"/>
              <a:t>Windows Defenses</a:t>
            </a:r>
          </a:p>
          <a:p>
            <a:pPr lvl="1">
              <a:lnSpc>
                <a:spcPct val="80000"/>
              </a:lnSpc>
            </a:pPr>
            <a:r>
              <a:rPr lang="en-US" altLang="en-US" sz="1600" dirty="0"/>
              <a:t>Linux System Hardening</a:t>
            </a:r>
          </a:p>
          <a:p>
            <a:pPr lvl="2">
              <a:lnSpc>
                <a:spcPct val="80000"/>
              </a:lnSpc>
            </a:pPr>
            <a:r>
              <a:rPr lang="en-US" altLang="en-US" sz="1400" dirty="0"/>
              <a:t>OS-Level</a:t>
            </a:r>
          </a:p>
          <a:p>
            <a:pPr lvl="2">
              <a:lnSpc>
                <a:spcPct val="80000"/>
              </a:lnSpc>
            </a:pPr>
            <a:r>
              <a:rPr lang="en-US" altLang="en-US" sz="1400" dirty="0"/>
              <a:t>Application-Level</a:t>
            </a:r>
          </a:p>
          <a:p>
            <a:pPr>
              <a:lnSpc>
                <a:spcPct val="80000"/>
              </a:lnSpc>
            </a:pPr>
            <a:r>
              <a:rPr lang="en-US" altLang="en-US" sz="1800" dirty="0"/>
              <a:t>OS Security Capabilities: Windows vs. Linux </a:t>
            </a:r>
          </a:p>
          <a:p>
            <a:pPr>
              <a:lnSpc>
                <a:spcPct val="80000"/>
              </a:lnSpc>
            </a:pPr>
            <a:r>
              <a:rPr lang="en-US" altLang="en-US" sz="1800" dirty="0"/>
              <a:t>Conclusion</a:t>
            </a:r>
          </a:p>
          <a:p>
            <a:pPr>
              <a:lnSpc>
                <a:spcPct val="80000"/>
              </a:lnSpc>
            </a:pPr>
            <a:endParaRPr lang="en-US" altLang="en-US" sz="1800" dirty="0"/>
          </a:p>
          <a:p>
            <a:pPr lvl="2">
              <a:lnSpc>
                <a:spcPct val="80000"/>
              </a:lnSpc>
            </a:pPr>
            <a:endParaRPr lang="en-US" altLang="en-US" sz="1400" dirty="0"/>
          </a:p>
          <a:p>
            <a:pPr>
              <a:lnSpc>
                <a:spcPct val="80000"/>
              </a:lnSpc>
            </a:pPr>
            <a:endParaRPr lang="en-US" altLang="en-US" sz="1800" dirty="0"/>
          </a:p>
          <a:p>
            <a:pPr>
              <a:lnSpc>
                <a:spcPct val="80000"/>
              </a:lnSpc>
            </a:pPr>
            <a:endParaRPr lang="en-US" altLang="en-US" sz="1800" dirty="0"/>
          </a:p>
          <a:p>
            <a:pPr>
              <a:lnSpc>
                <a:spcPct val="80000"/>
              </a:lnSpc>
            </a:pPr>
            <a:endParaRPr lang="en-US" altLang="en-US" sz="1800" dirty="0"/>
          </a:p>
        </p:txBody>
      </p:sp>
    </p:spTree>
    <p:extLst>
      <p:ext uri="{BB962C8B-B14F-4D97-AF65-F5344CB8AC3E}">
        <p14:creationId xmlns:p14="http://schemas.microsoft.com/office/powerpoint/2010/main" val="15410159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fontScale="90000"/>
          </a:bodyPr>
          <a:lstStyle/>
          <a:p>
            <a:pPr algn="l"/>
            <a:r>
              <a:rPr lang="en-US" altLang="en-US" sz="3200"/>
              <a:t/>
            </a:r>
            <a:br>
              <a:rPr lang="en-US" altLang="en-US" sz="3200"/>
            </a:br>
            <a:r>
              <a:rPr lang="en-US" altLang="en-US" sz="3200"/>
              <a:t>Means Of Evaluating Metrics</a:t>
            </a:r>
            <a:br>
              <a:rPr lang="en-US" altLang="en-US" sz="3200"/>
            </a:br>
            <a:endParaRPr lang="en-US" altLang="en-US" sz="3200"/>
          </a:p>
        </p:txBody>
      </p:sp>
      <p:sp>
        <p:nvSpPr>
          <p:cNvPr id="143363" name="Rectangle 3"/>
          <p:cNvSpPr>
            <a:spLocks noGrp="1" noChangeArrowheads="1"/>
          </p:cNvSpPr>
          <p:nvPr>
            <p:ph type="body" idx="1"/>
          </p:nvPr>
        </p:nvSpPr>
        <p:spPr/>
        <p:txBody>
          <a:bodyPr/>
          <a:lstStyle/>
          <a:p>
            <a:pPr>
              <a:lnSpc>
                <a:spcPct val="80000"/>
              </a:lnSpc>
            </a:pPr>
            <a:r>
              <a:rPr lang="en-US" altLang="en-US" sz="2400"/>
              <a:t>The severity of security vulnerabilities, derived from the following metrics: </a:t>
            </a:r>
          </a:p>
          <a:p>
            <a:pPr lvl="1">
              <a:lnSpc>
                <a:spcPct val="80000"/>
              </a:lnSpc>
            </a:pPr>
            <a:r>
              <a:rPr lang="en-US" altLang="en-US" sz="2000"/>
              <a:t>Damage potential (how much damage is possible?)</a:t>
            </a:r>
          </a:p>
          <a:p>
            <a:pPr lvl="1">
              <a:lnSpc>
                <a:spcPct val="80000"/>
              </a:lnSpc>
            </a:pPr>
            <a:r>
              <a:rPr lang="en-US" altLang="en-US" sz="2000"/>
              <a:t>Exploitation potential (how easy is it to exploit?)</a:t>
            </a:r>
          </a:p>
          <a:p>
            <a:pPr lvl="1">
              <a:lnSpc>
                <a:spcPct val="80000"/>
              </a:lnSpc>
            </a:pPr>
            <a:r>
              <a:rPr lang="en-US" altLang="en-US" sz="2000"/>
              <a:t>Exposure potential (what kind of access is necessary to exploit the vulnerability?)</a:t>
            </a:r>
          </a:p>
          <a:p>
            <a:pPr>
              <a:lnSpc>
                <a:spcPct val="80000"/>
              </a:lnSpc>
            </a:pPr>
            <a:r>
              <a:rPr lang="en-US" altLang="en-US" sz="2400"/>
              <a:t>Overall severity risk</a:t>
            </a:r>
          </a:p>
          <a:p>
            <a:pPr lvl="1">
              <a:lnSpc>
                <a:spcPct val="80000"/>
              </a:lnSpc>
            </a:pPr>
            <a:r>
              <a:rPr lang="en-US" altLang="en-US" sz="2000"/>
              <a:t>Given the above three factors, the overall severity risks range from minimal to catastrophic </a:t>
            </a:r>
          </a:p>
          <a:p>
            <a:pPr lvl="1">
              <a:lnSpc>
                <a:spcPct val="80000"/>
              </a:lnSpc>
            </a:pPr>
            <a:r>
              <a:rPr lang="en-US" altLang="en-US" sz="2000"/>
              <a:t>Example: Microsoft often ranks a security flaw as </a:t>
            </a:r>
            <a:r>
              <a:rPr lang="en-US" altLang="en-US" sz="2000" i="1"/>
              <a:t>Critical</a:t>
            </a:r>
            <a:r>
              <a:rPr lang="en-US" altLang="en-US" sz="2000"/>
              <a:t> for all Windows operating systems </a:t>
            </a:r>
            <a:r>
              <a:rPr lang="en-US" altLang="en-US" sz="2000" i="1"/>
              <a:t>except</a:t>
            </a:r>
            <a:r>
              <a:rPr lang="en-US" altLang="en-US" sz="2000"/>
              <a:t> Windows Server 2003, in which case it is ranked at the lower value, </a:t>
            </a:r>
            <a:r>
              <a:rPr lang="en-US" altLang="en-US" sz="2000" i="1"/>
              <a:t>Important</a:t>
            </a:r>
            <a:r>
              <a:rPr lang="en-US" altLang="en-US" sz="2000"/>
              <a:t> </a:t>
            </a:r>
          </a:p>
          <a:p>
            <a:pPr lvl="2">
              <a:lnSpc>
                <a:spcPct val="80000"/>
              </a:lnSpc>
            </a:pPr>
            <a:r>
              <a:rPr lang="en-US" altLang="en-US" sz="1800"/>
              <a:t>The reason given for this difference is that Windows Server 2003 has different default settings than other versions of Windows</a:t>
            </a:r>
          </a:p>
          <a:p>
            <a:pPr>
              <a:lnSpc>
                <a:spcPct val="80000"/>
              </a:lnSpc>
            </a:pPr>
            <a:endParaRPr lang="en-US" altLang="en-US" sz="2400"/>
          </a:p>
        </p:txBody>
      </p:sp>
    </p:spTree>
    <p:extLst>
      <p:ext uri="{BB962C8B-B14F-4D97-AF65-F5344CB8AC3E}">
        <p14:creationId xmlns:p14="http://schemas.microsoft.com/office/powerpoint/2010/main" val="39268331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fontScale="90000"/>
          </a:bodyPr>
          <a:lstStyle/>
          <a:p>
            <a:pPr algn="l"/>
            <a:r>
              <a:rPr lang="en-US" altLang="en-US" sz="3200"/>
              <a:t>Example: Microsoft Security Bulletin MS08-067 – Critical</a:t>
            </a:r>
            <a:br>
              <a:rPr lang="en-US" altLang="en-US" sz="3200"/>
            </a:br>
            <a:r>
              <a:rPr lang="en-US" altLang="en-US" sz="3200"/>
              <a:t> </a:t>
            </a:r>
          </a:p>
        </p:txBody>
      </p:sp>
      <p:pic>
        <p:nvPicPr>
          <p:cNvPr id="1443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552846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r>
              <a:rPr lang="en-US" altLang="en-US"/>
              <a:t>Agenda</a:t>
            </a:r>
          </a:p>
        </p:txBody>
      </p:sp>
      <p:sp>
        <p:nvSpPr>
          <p:cNvPr id="162819" name="Rectangle 3"/>
          <p:cNvSpPr>
            <a:spLocks noGrp="1" noChangeArrowheads="1"/>
          </p:cNvSpPr>
          <p:nvPr>
            <p:ph type="body" idx="1"/>
          </p:nvPr>
        </p:nvSpPr>
        <p:spPr/>
        <p:txBody>
          <a:bodyPr/>
          <a:lstStyle/>
          <a:p>
            <a:pPr>
              <a:lnSpc>
                <a:spcPct val="80000"/>
              </a:lnSpc>
            </a:pPr>
            <a:r>
              <a:rPr lang="en-US" altLang="en-US" sz="1800" dirty="0">
                <a:solidFill>
                  <a:srgbClr val="003399"/>
                </a:solidFill>
              </a:rPr>
              <a:t>Background</a:t>
            </a:r>
          </a:p>
          <a:p>
            <a:pPr>
              <a:lnSpc>
                <a:spcPct val="80000"/>
              </a:lnSpc>
            </a:pPr>
            <a:r>
              <a:rPr lang="en-US" altLang="en-US" sz="1800" dirty="0">
                <a:solidFill>
                  <a:srgbClr val="003399"/>
                </a:solidFill>
              </a:rPr>
              <a:t>Windows Security Architecture</a:t>
            </a:r>
          </a:p>
          <a:p>
            <a:pPr>
              <a:lnSpc>
                <a:spcPct val="80000"/>
              </a:lnSpc>
            </a:pPr>
            <a:r>
              <a:rPr lang="en-US" altLang="en-US" sz="1800" dirty="0">
                <a:solidFill>
                  <a:srgbClr val="003399"/>
                </a:solidFill>
              </a:rPr>
              <a:t>Linux Security Model</a:t>
            </a:r>
          </a:p>
          <a:p>
            <a:pPr>
              <a:lnSpc>
                <a:spcPct val="80000"/>
              </a:lnSpc>
            </a:pPr>
            <a:r>
              <a:rPr lang="en-US" altLang="en-US" sz="1800" dirty="0">
                <a:solidFill>
                  <a:srgbClr val="003399"/>
                </a:solidFill>
              </a:rPr>
              <a:t>Evaluation: Windows vs. Linux Design</a:t>
            </a:r>
          </a:p>
          <a:p>
            <a:pPr>
              <a:lnSpc>
                <a:spcPct val="80000"/>
              </a:lnSpc>
            </a:pPr>
            <a:r>
              <a:rPr lang="en-US" altLang="en-US" sz="1800" dirty="0">
                <a:solidFill>
                  <a:srgbClr val="003399"/>
                </a:solidFill>
              </a:rPr>
              <a:t>Windows Vulnerabilities</a:t>
            </a:r>
          </a:p>
          <a:p>
            <a:pPr>
              <a:lnSpc>
                <a:spcPct val="80000"/>
              </a:lnSpc>
            </a:pPr>
            <a:r>
              <a:rPr lang="en-US" altLang="en-US" sz="1800" dirty="0">
                <a:solidFill>
                  <a:srgbClr val="003399"/>
                </a:solidFill>
              </a:rPr>
              <a:t>Linux Vulnerabilities</a:t>
            </a:r>
          </a:p>
          <a:p>
            <a:pPr>
              <a:lnSpc>
                <a:spcPct val="80000"/>
              </a:lnSpc>
            </a:pPr>
            <a:r>
              <a:rPr lang="en-US" altLang="en-US" sz="1800" dirty="0">
                <a:solidFill>
                  <a:srgbClr val="003399"/>
                </a:solidFill>
              </a:rPr>
              <a:t>Means of Evaluating Metrics</a:t>
            </a:r>
          </a:p>
          <a:p>
            <a:pPr>
              <a:lnSpc>
                <a:spcPct val="80000"/>
              </a:lnSpc>
            </a:pPr>
            <a:r>
              <a:rPr lang="en-US" altLang="en-US" sz="1800" dirty="0" smtClean="0">
                <a:solidFill>
                  <a:srgbClr val="FF3300"/>
                </a:solidFill>
              </a:rPr>
              <a:t>System </a:t>
            </a:r>
            <a:r>
              <a:rPr lang="en-US" altLang="en-US" sz="1800" dirty="0">
                <a:solidFill>
                  <a:srgbClr val="FF3300"/>
                </a:solidFill>
              </a:rPr>
              <a:t>Hardening</a:t>
            </a:r>
          </a:p>
          <a:p>
            <a:pPr lvl="1">
              <a:lnSpc>
                <a:spcPct val="80000"/>
              </a:lnSpc>
            </a:pPr>
            <a:r>
              <a:rPr lang="en-US" altLang="en-US" sz="1600" dirty="0">
                <a:solidFill>
                  <a:srgbClr val="FF3300"/>
                </a:solidFill>
              </a:rPr>
              <a:t>Windows Defenses</a:t>
            </a:r>
          </a:p>
          <a:p>
            <a:pPr lvl="1">
              <a:lnSpc>
                <a:spcPct val="80000"/>
              </a:lnSpc>
            </a:pPr>
            <a:r>
              <a:rPr lang="en-US" altLang="en-US" sz="1600" dirty="0">
                <a:solidFill>
                  <a:srgbClr val="FF3300"/>
                </a:solidFill>
              </a:rPr>
              <a:t>Linux System Hardening</a:t>
            </a:r>
          </a:p>
          <a:p>
            <a:pPr lvl="2">
              <a:lnSpc>
                <a:spcPct val="80000"/>
              </a:lnSpc>
            </a:pPr>
            <a:r>
              <a:rPr lang="en-US" altLang="en-US" sz="1400" dirty="0">
                <a:solidFill>
                  <a:srgbClr val="FF3300"/>
                </a:solidFill>
              </a:rPr>
              <a:t>OS-Level</a:t>
            </a:r>
          </a:p>
          <a:p>
            <a:pPr lvl="2">
              <a:lnSpc>
                <a:spcPct val="80000"/>
              </a:lnSpc>
            </a:pPr>
            <a:r>
              <a:rPr lang="en-US" altLang="en-US" sz="1400" dirty="0">
                <a:solidFill>
                  <a:srgbClr val="FF3300"/>
                </a:solidFill>
              </a:rPr>
              <a:t>Application-Level</a:t>
            </a:r>
          </a:p>
          <a:p>
            <a:pPr>
              <a:lnSpc>
                <a:spcPct val="80000"/>
              </a:lnSpc>
            </a:pPr>
            <a:r>
              <a:rPr lang="en-US" altLang="en-US" sz="1800" dirty="0"/>
              <a:t>OS Security Capabilities: Windows vs. Linux </a:t>
            </a:r>
          </a:p>
          <a:p>
            <a:pPr>
              <a:lnSpc>
                <a:spcPct val="80000"/>
              </a:lnSpc>
            </a:pPr>
            <a:r>
              <a:rPr lang="en-US" altLang="en-US" sz="1800" dirty="0"/>
              <a:t>Conclusion</a:t>
            </a:r>
          </a:p>
          <a:p>
            <a:pPr>
              <a:lnSpc>
                <a:spcPct val="80000"/>
              </a:lnSpc>
            </a:pPr>
            <a:endParaRPr lang="en-US" altLang="en-US" sz="1800" dirty="0"/>
          </a:p>
          <a:p>
            <a:pPr lvl="2">
              <a:lnSpc>
                <a:spcPct val="80000"/>
              </a:lnSpc>
            </a:pPr>
            <a:endParaRPr lang="en-US" altLang="en-US" sz="1400" dirty="0"/>
          </a:p>
          <a:p>
            <a:pPr>
              <a:lnSpc>
                <a:spcPct val="80000"/>
              </a:lnSpc>
            </a:pPr>
            <a:endParaRPr lang="en-US" altLang="en-US" sz="1800" dirty="0"/>
          </a:p>
          <a:p>
            <a:pPr>
              <a:lnSpc>
                <a:spcPct val="80000"/>
              </a:lnSpc>
            </a:pPr>
            <a:endParaRPr lang="en-US" altLang="en-US" sz="1800" dirty="0"/>
          </a:p>
          <a:p>
            <a:pPr>
              <a:lnSpc>
                <a:spcPct val="80000"/>
              </a:lnSpc>
            </a:pPr>
            <a:endParaRPr lang="en-US" altLang="en-US" sz="1800" dirty="0"/>
          </a:p>
        </p:txBody>
      </p:sp>
    </p:spTree>
    <p:extLst>
      <p:ext uri="{BB962C8B-B14F-4D97-AF65-F5344CB8AC3E}">
        <p14:creationId xmlns:p14="http://schemas.microsoft.com/office/powerpoint/2010/main" val="28715156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l"/>
            <a:r>
              <a:rPr lang="en-US" altLang="en-US"/>
              <a:t>System Hardening</a:t>
            </a:r>
          </a:p>
        </p:txBody>
      </p:sp>
      <p:sp>
        <p:nvSpPr>
          <p:cNvPr id="55299" name="Rectangle 3"/>
          <p:cNvSpPr>
            <a:spLocks noGrp="1" noChangeArrowheads="1"/>
          </p:cNvSpPr>
          <p:nvPr>
            <p:ph type="body" idx="1"/>
          </p:nvPr>
        </p:nvSpPr>
        <p:spPr/>
        <p:txBody>
          <a:bodyPr/>
          <a:lstStyle/>
          <a:p>
            <a:r>
              <a:rPr lang="en-US" altLang="en-US"/>
              <a:t>Shoring up defenses, reducing exposed functionality, disabling less-used features</a:t>
            </a:r>
          </a:p>
          <a:p>
            <a:pPr lvl="1"/>
            <a:r>
              <a:rPr lang="en-US" altLang="en-US"/>
              <a:t>Called attack surface reduction</a:t>
            </a:r>
          </a:p>
          <a:p>
            <a:pPr lvl="1"/>
            <a:r>
              <a:rPr lang="en-US" altLang="en-US"/>
              <a:t>80/20 rule of functionality</a:t>
            </a:r>
          </a:p>
          <a:p>
            <a:pPr lvl="1"/>
            <a:r>
              <a:rPr lang="en-US" altLang="en-US"/>
              <a:t>Not always achievable </a:t>
            </a:r>
          </a:p>
          <a:p>
            <a:pPr lvl="2"/>
            <a:r>
              <a:rPr lang="en-US" altLang="en-US"/>
              <a:t>Strip mobile code support on servers</a:t>
            </a:r>
          </a:p>
          <a:p>
            <a:r>
              <a:rPr lang="en-US" altLang="en-US"/>
              <a:t>Servers easier to harden</a:t>
            </a:r>
          </a:p>
          <a:p>
            <a:pPr lvl="1"/>
            <a:r>
              <a:rPr lang="en-US" altLang="en-US"/>
              <a:t>Used for specific and controlled purposes</a:t>
            </a:r>
          </a:p>
          <a:p>
            <a:pPr lvl="1"/>
            <a:r>
              <a:rPr lang="en-US" altLang="en-US"/>
              <a:t>Administrative users with better skills than workstation users</a:t>
            </a:r>
          </a:p>
          <a:p>
            <a:pPr lvl="2"/>
            <a:endParaRPr lang="en-US" altLang="en-US"/>
          </a:p>
          <a:p>
            <a:endParaRPr lang="en-US" altLang="en-US"/>
          </a:p>
        </p:txBody>
      </p:sp>
    </p:spTree>
    <p:extLst>
      <p:ext uri="{BB962C8B-B14F-4D97-AF65-F5344CB8AC3E}">
        <p14:creationId xmlns:p14="http://schemas.microsoft.com/office/powerpoint/2010/main" val="12530451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l"/>
            <a:r>
              <a:rPr lang="en-US" altLang="en-US"/>
              <a:t>Windows Defenses</a:t>
            </a:r>
          </a:p>
        </p:txBody>
      </p:sp>
      <p:sp>
        <p:nvSpPr>
          <p:cNvPr id="99331" name="Rectangle 3"/>
          <p:cNvSpPr>
            <a:spLocks noGrp="1" noChangeArrowheads="1"/>
          </p:cNvSpPr>
          <p:nvPr>
            <p:ph type="body" idx="1"/>
          </p:nvPr>
        </p:nvSpPr>
        <p:spPr/>
        <p:txBody>
          <a:bodyPr/>
          <a:lstStyle/>
          <a:p>
            <a:r>
              <a:rPr lang="en-US" altLang="en-US" dirty="0" smtClean="0"/>
              <a:t>Categorize </a:t>
            </a:r>
            <a:r>
              <a:rPr lang="en-US" altLang="en-US" dirty="0"/>
              <a:t>Security Defenses</a:t>
            </a:r>
          </a:p>
          <a:p>
            <a:pPr lvl="1"/>
            <a:r>
              <a:rPr lang="en-US" altLang="en-US" dirty="0"/>
              <a:t>Account defenses</a:t>
            </a:r>
          </a:p>
          <a:p>
            <a:pPr lvl="1"/>
            <a:r>
              <a:rPr lang="en-US" altLang="en-US" dirty="0"/>
              <a:t>Network defenses</a:t>
            </a:r>
          </a:p>
          <a:p>
            <a:pPr lvl="1"/>
            <a:r>
              <a:rPr lang="en-US" altLang="en-US" dirty="0" smtClean="0"/>
              <a:t>Browser </a:t>
            </a:r>
            <a:r>
              <a:rPr lang="en-US" altLang="en-US" dirty="0"/>
              <a:t>defenses</a:t>
            </a:r>
          </a:p>
          <a:p>
            <a:endParaRPr lang="en-US" altLang="en-US" dirty="0"/>
          </a:p>
        </p:txBody>
      </p:sp>
    </p:spTree>
    <p:extLst>
      <p:ext uri="{BB962C8B-B14F-4D97-AF65-F5344CB8AC3E}">
        <p14:creationId xmlns:p14="http://schemas.microsoft.com/office/powerpoint/2010/main" val="41407315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l"/>
            <a:r>
              <a:rPr lang="en-US" altLang="en-US"/>
              <a:t>Account Defenses</a:t>
            </a:r>
          </a:p>
        </p:txBody>
      </p:sp>
      <p:sp>
        <p:nvSpPr>
          <p:cNvPr id="100355" name="Rectangle 3"/>
          <p:cNvSpPr>
            <a:spLocks noGrp="1" noChangeArrowheads="1"/>
          </p:cNvSpPr>
          <p:nvPr>
            <p:ph type="body" idx="1"/>
          </p:nvPr>
        </p:nvSpPr>
        <p:spPr/>
        <p:txBody>
          <a:bodyPr/>
          <a:lstStyle/>
          <a:p>
            <a:r>
              <a:rPr lang="en-US" altLang="en-US" dirty="0"/>
              <a:t>Least Privilege</a:t>
            </a:r>
          </a:p>
          <a:p>
            <a:pPr lvl="1"/>
            <a:r>
              <a:rPr lang="en-US" altLang="en-US" dirty="0"/>
              <a:t>Operate with just enough privileges for task</a:t>
            </a:r>
          </a:p>
          <a:p>
            <a:r>
              <a:rPr lang="en-US" altLang="en-US" dirty="0"/>
              <a:t>Another defense is to strip privileges from an account soon after an application start</a:t>
            </a:r>
          </a:p>
          <a:p>
            <a:r>
              <a:rPr lang="en-US" altLang="en-US" dirty="0" smtClean="0"/>
              <a:t>From Windows Vista, users </a:t>
            </a:r>
            <a:r>
              <a:rPr lang="en-US" altLang="en-US" dirty="0"/>
              <a:t>prompted to perform privileged operations</a:t>
            </a:r>
          </a:p>
          <a:p>
            <a:pPr lvl="1"/>
            <a:endParaRPr lang="en-US" altLang="en-US" dirty="0"/>
          </a:p>
          <a:p>
            <a:endParaRPr lang="en-US" altLang="en-US" dirty="0"/>
          </a:p>
        </p:txBody>
      </p:sp>
    </p:spTree>
    <p:extLst>
      <p:ext uri="{BB962C8B-B14F-4D97-AF65-F5344CB8AC3E}">
        <p14:creationId xmlns:p14="http://schemas.microsoft.com/office/powerpoint/2010/main" val="2354029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l"/>
            <a:r>
              <a:rPr lang="en-US" altLang="en-US"/>
              <a:t>Network Defenses</a:t>
            </a:r>
          </a:p>
        </p:txBody>
      </p:sp>
      <p:sp>
        <p:nvSpPr>
          <p:cNvPr id="101379" name="Rectangle 3"/>
          <p:cNvSpPr>
            <a:spLocks noGrp="1" noChangeArrowheads="1"/>
          </p:cNvSpPr>
          <p:nvPr>
            <p:ph type="body" idx="1"/>
          </p:nvPr>
        </p:nvSpPr>
        <p:spPr/>
        <p:txBody>
          <a:bodyPr/>
          <a:lstStyle/>
          <a:p>
            <a:r>
              <a:rPr lang="en-US" altLang="en-US"/>
              <a:t>Need more than account/user defenses</a:t>
            </a:r>
          </a:p>
          <a:p>
            <a:r>
              <a:rPr lang="en-US" altLang="en-US"/>
              <a:t>Vulnerable to network attacks</a:t>
            </a:r>
          </a:p>
          <a:p>
            <a:r>
              <a:rPr lang="en-US" altLang="en-US"/>
              <a:t>IPSec and IPv6 with authentication packets available in Vista</a:t>
            </a:r>
          </a:p>
          <a:p>
            <a:r>
              <a:rPr lang="en-US" altLang="en-US"/>
              <a:t>Built-in software firewall</a:t>
            </a:r>
          </a:p>
          <a:p>
            <a:pPr lvl="1"/>
            <a:r>
              <a:rPr lang="en-US" altLang="en-US"/>
              <a:t>Block inbound connection of specific ports</a:t>
            </a:r>
          </a:p>
          <a:p>
            <a:pPr lvl="1"/>
            <a:r>
              <a:rPr lang="en-US" altLang="en-US"/>
              <a:t>Block outbound connections</a:t>
            </a:r>
          </a:p>
          <a:p>
            <a:pPr lvl="2"/>
            <a:r>
              <a:rPr lang="en-US" altLang="en-US"/>
              <a:t>Default settings on Vista</a:t>
            </a:r>
          </a:p>
          <a:p>
            <a:pPr>
              <a:buFontTx/>
              <a:buNone/>
            </a:pPr>
            <a:endParaRPr lang="en-US" altLang="en-US"/>
          </a:p>
        </p:txBody>
      </p:sp>
    </p:spTree>
    <p:extLst>
      <p:ext uri="{BB962C8B-B14F-4D97-AF65-F5344CB8AC3E}">
        <p14:creationId xmlns:p14="http://schemas.microsoft.com/office/powerpoint/2010/main" val="335174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OS Installation</a:t>
            </a:r>
          </a:p>
        </p:txBody>
      </p:sp>
      <p:sp>
        <p:nvSpPr>
          <p:cNvPr id="10243" name="Rectangle 3"/>
          <p:cNvSpPr>
            <a:spLocks noGrp="1" noChangeArrowheads="1"/>
          </p:cNvSpPr>
          <p:nvPr>
            <p:ph type="body" idx="1"/>
          </p:nvPr>
        </p:nvSpPr>
        <p:spPr/>
        <p:txBody>
          <a:bodyPr/>
          <a:lstStyle/>
          <a:p>
            <a:pPr eaLnBrk="1" hangingPunct="1">
              <a:lnSpc>
                <a:spcPct val="90000"/>
              </a:lnSpc>
            </a:pPr>
            <a:r>
              <a:rPr lang="en-US" altLang="en-US" smtClean="0"/>
              <a:t>If possible, do not connect to the internet to install.</a:t>
            </a:r>
          </a:p>
          <a:p>
            <a:pPr eaLnBrk="1" hangingPunct="1">
              <a:lnSpc>
                <a:spcPct val="90000"/>
              </a:lnSpc>
            </a:pPr>
            <a:r>
              <a:rPr lang="en-US" altLang="en-US" smtClean="0"/>
              <a:t>Do a very basic install.</a:t>
            </a:r>
          </a:p>
          <a:p>
            <a:pPr eaLnBrk="1" hangingPunct="1">
              <a:lnSpc>
                <a:spcPct val="90000"/>
              </a:lnSpc>
            </a:pPr>
            <a:r>
              <a:rPr lang="en-US" altLang="en-US" smtClean="0"/>
              <a:t>Do not install the X Window System or any desktop managers unless absolutely necessary.</a:t>
            </a:r>
          </a:p>
          <a:p>
            <a:pPr eaLnBrk="1" hangingPunct="1">
              <a:lnSpc>
                <a:spcPct val="90000"/>
              </a:lnSpc>
            </a:pPr>
            <a:r>
              <a:rPr lang="en-US" altLang="en-US" smtClean="0"/>
              <a:t>Install the latest versions if possible…if not, upgrade.</a:t>
            </a:r>
          </a:p>
          <a:p>
            <a:pPr eaLnBrk="1" hangingPunct="1">
              <a:lnSpc>
                <a:spcPct val="90000"/>
              </a:lnSpc>
            </a:pPr>
            <a:endParaRPr lang="en-US" altLang="en-US" smtClean="0"/>
          </a:p>
        </p:txBody>
      </p:sp>
    </p:spTree>
    <p:extLst>
      <p:ext uri="{BB962C8B-B14F-4D97-AF65-F5344CB8AC3E}">
        <p14:creationId xmlns:p14="http://schemas.microsoft.com/office/powerpoint/2010/main" val="26331561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l"/>
            <a:r>
              <a:rPr lang="en-US" altLang="en-US"/>
              <a:t>Browser Defenses</a:t>
            </a:r>
          </a:p>
        </p:txBody>
      </p:sp>
      <p:sp>
        <p:nvSpPr>
          <p:cNvPr id="102403" name="Rectangle 3"/>
          <p:cNvSpPr>
            <a:spLocks noGrp="1" noChangeArrowheads="1"/>
          </p:cNvSpPr>
          <p:nvPr>
            <p:ph type="body" idx="1"/>
          </p:nvPr>
        </p:nvSpPr>
        <p:spPr/>
        <p:txBody>
          <a:bodyPr/>
          <a:lstStyle/>
          <a:p>
            <a:r>
              <a:rPr lang="en-US" altLang="en-US"/>
              <a:t>Browser is key point of attack</a:t>
            </a:r>
          </a:p>
          <a:p>
            <a:pPr lvl="1"/>
            <a:r>
              <a:rPr lang="en-US" altLang="en-US"/>
              <a:t>Via script code, graphics, helper objects, add-ons, cookies</a:t>
            </a:r>
          </a:p>
          <a:p>
            <a:r>
              <a:rPr lang="en-US" altLang="en-US"/>
              <a:t>Added defenses in IE7</a:t>
            </a:r>
          </a:p>
          <a:p>
            <a:pPr lvl="1"/>
            <a:r>
              <a:rPr lang="en-US" altLang="en-US"/>
              <a:t>ActiveX disabled by default</a:t>
            </a:r>
          </a:p>
          <a:p>
            <a:pPr lvl="1"/>
            <a:r>
              <a:rPr lang="en-US" altLang="en-US"/>
              <a:t>Protected mode</a:t>
            </a:r>
          </a:p>
          <a:p>
            <a:endParaRPr lang="en-US" altLang="en-US"/>
          </a:p>
        </p:txBody>
      </p:sp>
    </p:spTree>
    <p:extLst>
      <p:ext uri="{BB962C8B-B14F-4D97-AF65-F5344CB8AC3E}">
        <p14:creationId xmlns:p14="http://schemas.microsoft.com/office/powerpoint/2010/main" val="10272258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l"/>
            <a:r>
              <a:rPr lang="en-US" altLang="en-US"/>
              <a:t>Cryptographic Services </a:t>
            </a:r>
          </a:p>
        </p:txBody>
      </p:sp>
      <p:sp>
        <p:nvSpPr>
          <p:cNvPr id="103427" name="Rectangle 3"/>
          <p:cNvSpPr>
            <a:spLocks noGrp="1" noChangeArrowheads="1"/>
          </p:cNvSpPr>
          <p:nvPr>
            <p:ph type="body" idx="1"/>
          </p:nvPr>
        </p:nvSpPr>
        <p:spPr/>
        <p:txBody>
          <a:bodyPr/>
          <a:lstStyle/>
          <a:p>
            <a:pPr>
              <a:lnSpc>
                <a:spcPct val="90000"/>
              </a:lnSpc>
            </a:pPr>
            <a:r>
              <a:rPr lang="en-US" altLang="en-US"/>
              <a:t>Encrypting File System (EFS)</a:t>
            </a:r>
          </a:p>
          <a:p>
            <a:pPr lvl="1">
              <a:lnSpc>
                <a:spcPct val="90000"/>
              </a:lnSpc>
            </a:pPr>
            <a:r>
              <a:rPr lang="en-US" altLang="en-US"/>
              <a:t>Files and directories encrypted/decrypted transparently</a:t>
            </a:r>
          </a:p>
          <a:p>
            <a:pPr lvl="1">
              <a:lnSpc>
                <a:spcPct val="90000"/>
              </a:lnSpc>
            </a:pPr>
            <a:r>
              <a:rPr lang="en-US" altLang="en-US"/>
              <a:t>Generates random key, protected by DPAPI</a:t>
            </a:r>
          </a:p>
          <a:p>
            <a:pPr>
              <a:lnSpc>
                <a:spcPct val="90000"/>
              </a:lnSpc>
            </a:pPr>
            <a:r>
              <a:rPr lang="en-US" altLang="en-US"/>
              <a:t>Bitlocker Drive Encryption</a:t>
            </a:r>
          </a:p>
          <a:p>
            <a:pPr lvl="1">
              <a:lnSpc>
                <a:spcPct val="90000"/>
              </a:lnSpc>
            </a:pPr>
            <a:r>
              <a:rPr lang="en-US" altLang="en-US"/>
              <a:t>Encrypts entire volume with AES</a:t>
            </a:r>
          </a:p>
          <a:p>
            <a:pPr lvl="1">
              <a:lnSpc>
                <a:spcPct val="90000"/>
              </a:lnSpc>
            </a:pPr>
            <a:r>
              <a:rPr lang="en-US" altLang="en-US"/>
              <a:t>Key either USB or TPM 1.2 compatible chip</a:t>
            </a:r>
          </a:p>
          <a:p>
            <a:pPr>
              <a:lnSpc>
                <a:spcPct val="90000"/>
              </a:lnSpc>
            </a:pPr>
            <a:r>
              <a:rPr lang="en-US" altLang="en-US"/>
              <a:t>Data Protection API (DPAPI)</a:t>
            </a:r>
          </a:p>
          <a:p>
            <a:pPr lvl="1">
              <a:lnSpc>
                <a:spcPct val="90000"/>
              </a:lnSpc>
            </a:pPr>
            <a:r>
              <a:rPr lang="en-US" altLang="en-US"/>
              <a:t>Manages encryption key maintenance</a:t>
            </a:r>
          </a:p>
          <a:p>
            <a:pPr lvl="1">
              <a:lnSpc>
                <a:spcPct val="90000"/>
              </a:lnSpc>
            </a:pPr>
            <a:r>
              <a:rPr lang="en-US" altLang="en-US"/>
              <a:t>Keys derived from user’s password</a:t>
            </a:r>
          </a:p>
          <a:p>
            <a:pPr>
              <a:lnSpc>
                <a:spcPct val="90000"/>
              </a:lnSpc>
            </a:pPr>
            <a:endParaRPr lang="en-US" altLang="en-US"/>
          </a:p>
        </p:txBody>
      </p:sp>
    </p:spTree>
    <p:extLst>
      <p:ext uri="{BB962C8B-B14F-4D97-AF65-F5344CB8AC3E}">
        <p14:creationId xmlns:p14="http://schemas.microsoft.com/office/powerpoint/2010/main" val="27336162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l"/>
            <a:r>
              <a:rPr lang="en-US" altLang="en-US"/>
              <a:t>Linux System Hardening</a:t>
            </a:r>
          </a:p>
        </p:txBody>
      </p:sp>
      <p:sp>
        <p:nvSpPr>
          <p:cNvPr id="89091" name="Rectangle 3"/>
          <p:cNvSpPr>
            <a:spLocks noGrp="1" noChangeArrowheads="1"/>
          </p:cNvSpPr>
          <p:nvPr>
            <p:ph type="body" idx="1"/>
          </p:nvPr>
        </p:nvSpPr>
        <p:spPr/>
        <p:txBody>
          <a:bodyPr/>
          <a:lstStyle/>
          <a:p>
            <a:pPr>
              <a:lnSpc>
                <a:spcPct val="90000"/>
              </a:lnSpc>
            </a:pPr>
            <a:r>
              <a:rPr lang="en-US" altLang="en-US" sz="2400"/>
              <a:t>Can be done at system and application levels</a:t>
            </a:r>
          </a:p>
          <a:p>
            <a:pPr>
              <a:lnSpc>
                <a:spcPct val="90000"/>
              </a:lnSpc>
            </a:pPr>
            <a:r>
              <a:rPr lang="en-US" altLang="en-US" sz="2400"/>
              <a:t>Generalized steps to Linux System Hardening</a:t>
            </a:r>
          </a:p>
          <a:p>
            <a:pPr lvl="1">
              <a:lnSpc>
                <a:spcPct val="90000"/>
              </a:lnSpc>
            </a:pPr>
            <a:r>
              <a:rPr lang="en-US" altLang="en-US" sz="2000"/>
              <a:t>Preliminary Planning</a:t>
            </a:r>
          </a:p>
          <a:p>
            <a:pPr lvl="1">
              <a:lnSpc>
                <a:spcPct val="90000"/>
              </a:lnSpc>
            </a:pPr>
            <a:r>
              <a:rPr lang="en-US" altLang="en-US" sz="2000"/>
              <a:t>Physical System Security</a:t>
            </a:r>
          </a:p>
          <a:p>
            <a:pPr lvl="1">
              <a:lnSpc>
                <a:spcPct val="90000"/>
              </a:lnSpc>
            </a:pPr>
            <a:r>
              <a:rPr lang="en-US" altLang="en-US" sz="2000"/>
              <a:t>Operating System Installation</a:t>
            </a:r>
          </a:p>
          <a:p>
            <a:pPr lvl="1">
              <a:lnSpc>
                <a:spcPct val="90000"/>
              </a:lnSpc>
            </a:pPr>
            <a:r>
              <a:rPr lang="en-US" altLang="en-US" sz="2000"/>
              <a:t>Securing Local File Systems</a:t>
            </a:r>
          </a:p>
          <a:p>
            <a:pPr lvl="1">
              <a:lnSpc>
                <a:spcPct val="90000"/>
              </a:lnSpc>
            </a:pPr>
            <a:r>
              <a:rPr lang="en-US" altLang="en-US" sz="2000"/>
              <a:t>Configuring and Disabling Services</a:t>
            </a:r>
          </a:p>
          <a:p>
            <a:pPr lvl="1">
              <a:lnSpc>
                <a:spcPct val="90000"/>
              </a:lnSpc>
            </a:pPr>
            <a:r>
              <a:rPr lang="en-US" altLang="en-US" sz="2000"/>
              <a:t>Securing the root account</a:t>
            </a:r>
          </a:p>
          <a:p>
            <a:pPr lvl="1">
              <a:lnSpc>
                <a:spcPct val="90000"/>
              </a:lnSpc>
            </a:pPr>
            <a:r>
              <a:rPr lang="en-US" altLang="en-US" sz="2000"/>
              <a:t>User Authentication and User Account Attributes</a:t>
            </a:r>
          </a:p>
          <a:p>
            <a:pPr lvl="1">
              <a:lnSpc>
                <a:spcPct val="90000"/>
              </a:lnSpc>
            </a:pPr>
            <a:r>
              <a:rPr lang="en-US" altLang="en-US" sz="2000"/>
              <a:t>Securing Remote Authentication</a:t>
            </a:r>
          </a:p>
          <a:p>
            <a:pPr lvl="1">
              <a:lnSpc>
                <a:spcPct val="90000"/>
              </a:lnSpc>
            </a:pPr>
            <a:r>
              <a:rPr lang="en-US" altLang="en-US" sz="2000"/>
              <a:t>Setup Ongoing System Monitoring</a:t>
            </a:r>
          </a:p>
          <a:p>
            <a:pPr lvl="1">
              <a:lnSpc>
                <a:spcPct val="90000"/>
              </a:lnSpc>
            </a:pPr>
            <a:r>
              <a:rPr lang="en-US" altLang="en-US" sz="2000"/>
              <a:t>Backups</a:t>
            </a:r>
          </a:p>
        </p:txBody>
      </p:sp>
    </p:spTree>
    <p:extLst>
      <p:ext uri="{BB962C8B-B14F-4D97-AF65-F5344CB8AC3E}">
        <p14:creationId xmlns:p14="http://schemas.microsoft.com/office/powerpoint/2010/main" val="29868978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l"/>
            <a:r>
              <a:rPr lang="en-US" altLang="en-US" sz="3200"/>
              <a:t>OS-Level Security Tools and Techniques</a:t>
            </a:r>
          </a:p>
        </p:txBody>
      </p:sp>
      <p:sp>
        <p:nvSpPr>
          <p:cNvPr id="90115" name="Rectangle 3"/>
          <p:cNvSpPr>
            <a:spLocks noGrp="1" noChangeArrowheads="1"/>
          </p:cNvSpPr>
          <p:nvPr>
            <p:ph type="body" idx="1"/>
          </p:nvPr>
        </p:nvSpPr>
        <p:spPr/>
        <p:txBody>
          <a:bodyPr/>
          <a:lstStyle/>
          <a:p>
            <a:r>
              <a:rPr lang="en-US" altLang="en-US" sz="2400"/>
              <a:t>OS Installation: Software Selection and Initial Setup</a:t>
            </a:r>
          </a:p>
          <a:p>
            <a:r>
              <a:rPr lang="en-US" altLang="en-US" sz="2400"/>
              <a:t>Patch Management</a:t>
            </a:r>
          </a:p>
          <a:p>
            <a:r>
              <a:rPr lang="en-US" altLang="en-US" sz="2400"/>
              <a:t>Network-Level Access Controls</a:t>
            </a:r>
          </a:p>
          <a:p>
            <a:r>
              <a:rPr lang="en-US" altLang="en-US" sz="2400"/>
              <a:t>Using iptables for “Local Firewall” Rules</a:t>
            </a:r>
          </a:p>
          <a:p>
            <a:r>
              <a:rPr lang="en-US" altLang="en-US" sz="2400"/>
              <a:t>Antivirus Software</a:t>
            </a:r>
          </a:p>
          <a:p>
            <a:r>
              <a:rPr lang="en-US" altLang="en-US" sz="2400"/>
              <a:t>User Management</a:t>
            </a:r>
          </a:p>
          <a:p>
            <a:r>
              <a:rPr lang="en-US" altLang="en-US" sz="2400"/>
              <a:t>Password ageing</a:t>
            </a:r>
          </a:p>
          <a:p>
            <a:r>
              <a:rPr lang="en-US" altLang="en-US" sz="2400"/>
              <a:t>Root Delegation</a:t>
            </a:r>
          </a:p>
          <a:p>
            <a:r>
              <a:rPr lang="en-US" altLang="en-US" sz="2400"/>
              <a:t>Logging</a:t>
            </a:r>
          </a:p>
          <a:p>
            <a:endParaRPr lang="en-US" altLang="en-US" sz="2400"/>
          </a:p>
        </p:txBody>
      </p:sp>
    </p:spTree>
    <p:extLst>
      <p:ext uri="{BB962C8B-B14F-4D97-AF65-F5344CB8AC3E}">
        <p14:creationId xmlns:p14="http://schemas.microsoft.com/office/powerpoint/2010/main" val="26575525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l"/>
            <a:r>
              <a:rPr lang="en-US" altLang="en-US"/>
              <a:t>OS Installation</a:t>
            </a:r>
          </a:p>
        </p:txBody>
      </p:sp>
      <p:sp>
        <p:nvSpPr>
          <p:cNvPr id="91139" name="Rectangle 3"/>
          <p:cNvSpPr>
            <a:spLocks noGrp="1" noChangeArrowheads="1"/>
          </p:cNvSpPr>
          <p:nvPr>
            <p:ph type="body" idx="1"/>
          </p:nvPr>
        </p:nvSpPr>
        <p:spPr/>
        <p:txBody>
          <a:bodyPr/>
          <a:lstStyle/>
          <a:p>
            <a:pPr>
              <a:lnSpc>
                <a:spcPct val="80000"/>
              </a:lnSpc>
            </a:pPr>
            <a:r>
              <a:rPr lang="en-US" altLang="en-US" sz="2400"/>
              <a:t>Security begins with O/S installation</a:t>
            </a:r>
          </a:p>
          <a:p>
            <a:pPr>
              <a:lnSpc>
                <a:spcPct val="80000"/>
              </a:lnSpc>
            </a:pPr>
            <a:r>
              <a:rPr lang="en-US" altLang="en-US" sz="2400"/>
              <a:t>What software is run</a:t>
            </a:r>
          </a:p>
          <a:p>
            <a:pPr lvl="1">
              <a:lnSpc>
                <a:spcPct val="80000"/>
              </a:lnSpc>
            </a:pPr>
            <a:r>
              <a:rPr lang="en-US" altLang="en-US" sz="2000"/>
              <a:t>Unused applications liable to be left in default, un-hardened and un-patched state</a:t>
            </a:r>
          </a:p>
          <a:p>
            <a:pPr>
              <a:lnSpc>
                <a:spcPct val="80000"/>
              </a:lnSpc>
            </a:pPr>
            <a:r>
              <a:rPr lang="en-US" altLang="en-US" sz="2400"/>
              <a:t>Generally should not run:</a:t>
            </a:r>
          </a:p>
          <a:p>
            <a:pPr lvl="1">
              <a:lnSpc>
                <a:spcPct val="80000"/>
              </a:lnSpc>
            </a:pPr>
            <a:r>
              <a:rPr lang="en-US" altLang="en-US" sz="2000"/>
              <a:t>SMTP relay, X Window system, RPC services, R-services, inetd, SMTP daemons, telnet etc</a:t>
            </a:r>
          </a:p>
          <a:p>
            <a:pPr>
              <a:lnSpc>
                <a:spcPct val="80000"/>
              </a:lnSpc>
            </a:pPr>
            <a:r>
              <a:rPr lang="en-US" altLang="en-US" sz="2400"/>
              <a:t>Setting some initial system s/w configuration:</a:t>
            </a:r>
          </a:p>
          <a:p>
            <a:pPr lvl="1">
              <a:lnSpc>
                <a:spcPct val="80000"/>
              </a:lnSpc>
            </a:pPr>
            <a:r>
              <a:rPr lang="en-US" altLang="en-US" sz="2000"/>
              <a:t>Setting root password</a:t>
            </a:r>
          </a:p>
          <a:p>
            <a:pPr lvl="1">
              <a:lnSpc>
                <a:spcPct val="80000"/>
              </a:lnSpc>
            </a:pPr>
            <a:r>
              <a:rPr lang="en-US" altLang="en-US" sz="2000"/>
              <a:t>Creating a non-root user account</a:t>
            </a:r>
          </a:p>
          <a:p>
            <a:pPr lvl="1">
              <a:lnSpc>
                <a:spcPct val="80000"/>
              </a:lnSpc>
            </a:pPr>
            <a:r>
              <a:rPr lang="en-US" altLang="en-US" sz="2000"/>
              <a:t>Setting an overall system security level</a:t>
            </a:r>
          </a:p>
          <a:p>
            <a:pPr lvl="1">
              <a:lnSpc>
                <a:spcPct val="80000"/>
              </a:lnSpc>
            </a:pPr>
            <a:r>
              <a:rPr lang="en-US" altLang="en-US" sz="2000"/>
              <a:t>Enabling a simple host-based firewall policy</a:t>
            </a:r>
          </a:p>
          <a:p>
            <a:pPr lvl="1">
              <a:lnSpc>
                <a:spcPct val="80000"/>
              </a:lnSpc>
            </a:pPr>
            <a:r>
              <a:rPr lang="en-US" altLang="en-US" sz="2000"/>
              <a:t>Enabling SELinux</a:t>
            </a:r>
          </a:p>
        </p:txBody>
      </p:sp>
    </p:spTree>
    <p:extLst>
      <p:ext uri="{BB962C8B-B14F-4D97-AF65-F5344CB8AC3E}">
        <p14:creationId xmlns:p14="http://schemas.microsoft.com/office/powerpoint/2010/main" val="8182994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l"/>
            <a:r>
              <a:rPr lang="en-US" altLang="en-US"/>
              <a:t>Patch Management </a:t>
            </a:r>
          </a:p>
        </p:txBody>
      </p:sp>
      <p:sp>
        <p:nvSpPr>
          <p:cNvPr id="92163" name="Rectangle 3"/>
          <p:cNvSpPr>
            <a:spLocks noGrp="1" noChangeArrowheads="1"/>
          </p:cNvSpPr>
          <p:nvPr>
            <p:ph type="body" idx="1"/>
          </p:nvPr>
        </p:nvSpPr>
        <p:spPr/>
        <p:txBody>
          <a:bodyPr/>
          <a:lstStyle/>
          <a:p>
            <a:r>
              <a:rPr lang="en-US" altLang="en-US" dirty="0"/>
              <a:t>Installed server applications must be:</a:t>
            </a:r>
          </a:p>
          <a:p>
            <a:pPr lvl="1"/>
            <a:r>
              <a:rPr lang="en-US" altLang="en-US" dirty="0"/>
              <a:t>Configured securely</a:t>
            </a:r>
          </a:p>
          <a:p>
            <a:pPr lvl="1"/>
            <a:r>
              <a:rPr lang="en-US" altLang="en-US" dirty="0"/>
              <a:t>Kept up to date with security patches</a:t>
            </a:r>
          </a:p>
          <a:p>
            <a:r>
              <a:rPr lang="en-US" altLang="en-US" dirty="0"/>
              <a:t>Patching can never win “patch rat-race”</a:t>
            </a:r>
          </a:p>
          <a:p>
            <a:r>
              <a:rPr lang="en-US" altLang="en-US" dirty="0"/>
              <a:t>Have tools to automatically download and Install security updates</a:t>
            </a:r>
          </a:p>
          <a:p>
            <a:pPr lvl="1"/>
            <a:r>
              <a:rPr lang="en-US" altLang="en-US" dirty="0"/>
              <a:t>Example: up2date, </a:t>
            </a:r>
            <a:r>
              <a:rPr lang="en-US" altLang="en-US" dirty="0" err="1"/>
              <a:t>YaST</a:t>
            </a:r>
            <a:r>
              <a:rPr lang="en-US" altLang="en-US" dirty="0"/>
              <a:t>, </a:t>
            </a:r>
            <a:r>
              <a:rPr lang="en-US" altLang="en-US" dirty="0" smtClean="0"/>
              <a:t>apt-get</a:t>
            </a:r>
          </a:p>
          <a:p>
            <a:pPr lvl="2"/>
            <a:r>
              <a:rPr lang="en-US" altLang="en-US" dirty="0" smtClean="0">
                <a:solidFill>
                  <a:srgbClr val="0070C0"/>
                </a:solidFill>
              </a:rPr>
              <a:t>#apt-get update</a:t>
            </a:r>
            <a:endParaRPr lang="en-US" altLang="en-US" dirty="0">
              <a:solidFill>
                <a:srgbClr val="0070C0"/>
              </a:solidFill>
            </a:endParaRPr>
          </a:p>
          <a:p>
            <a:pPr lvl="1"/>
            <a:r>
              <a:rPr lang="en-US" altLang="en-US" dirty="0"/>
              <a:t>Should not run automatic updates on change-controlled systems without testing</a:t>
            </a:r>
          </a:p>
        </p:txBody>
      </p:sp>
    </p:spTree>
    <p:extLst>
      <p:ext uri="{BB962C8B-B14F-4D97-AF65-F5344CB8AC3E}">
        <p14:creationId xmlns:p14="http://schemas.microsoft.com/office/powerpoint/2010/main" val="28359336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l"/>
            <a:r>
              <a:rPr lang="en-US" altLang="en-US"/>
              <a:t>Network Access Controls </a:t>
            </a:r>
          </a:p>
        </p:txBody>
      </p:sp>
      <p:sp>
        <p:nvSpPr>
          <p:cNvPr id="93187" name="Rectangle 3"/>
          <p:cNvSpPr>
            <a:spLocks noGrp="1" noChangeArrowheads="1"/>
          </p:cNvSpPr>
          <p:nvPr>
            <p:ph type="body" idx="1"/>
          </p:nvPr>
        </p:nvSpPr>
        <p:spPr/>
        <p:txBody>
          <a:bodyPr/>
          <a:lstStyle/>
          <a:p>
            <a:r>
              <a:rPr lang="en-US" altLang="en-US"/>
              <a:t>Network a key attack vector to secure</a:t>
            </a:r>
          </a:p>
          <a:p>
            <a:r>
              <a:rPr lang="en-US" altLang="en-US"/>
              <a:t>Libwrappers &amp; TCP wrappers a key tool to check access</a:t>
            </a:r>
          </a:p>
          <a:p>
            <a:pPr lvl="1"/>
            <a:r>
              <a:rPr lang="en-US" altLang="en-US"/>
              <a:t>Before allowing connection to service, tcpd first evaluate access control </a:t>
            </a:r>
          </a:p>
          <a:p>
            <a:pPr lvl="2"/>
            <a:r>
              <a:rPr lang="en-US" altLang="en-US"/>
              <a:t>Defined in /etc/hosts.allow</a:t>
            </a:r>
          </a:p>
          <a:p>
            <a:pPr lvl="2"/>
            <a:r>
              <a:rPr lang="en-US" altLang="en-US"/>
              <a:t>Defined in /etc/hosts.deny</a:t>
            </a:r>
          </a:p>
          <a:p>
            <a:pPr>
              <a:buFontTx/>
              <a:buNone/>
            </a:pPr>
            <a:endParaRPr lang="en-US" altLang="en-US"/>
          </a:p>
        </p:txBody>
      </p:sp>
    </p:spTree>
    <p:extLst>
      <p:ext uri="{BB962C8B-B14F-4D97-AF65-F5344CB8AC3E}">
        <p14:creationId xmlns:p14="http://schemas.microsoft.com/office/powerpoint/2010/main" val="16722558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pPr algn="l"/>
            <a:r>
              <a:rPr lang="en-US" altLang="en-US" sz="3200"/>
              <a:t/>
            </a:r>
            <a:br>
              <a:rPr lang="en-US" altLang="en-US" sz="3200"/>
            </a:br>
            <a:r>
              <a:rPr lang="en-US" altLang="en-US" sz="3200"/>
              <a:t>Using iptables for “Local Firewall” Rules</a:t>
            </a:r>
            <a:br>
              <a:rPr lang="en-US" altLang="en-US" sz="3200"/>
            </a:br>
            <a:endParaRPr lang="en-US" altLang="en-US" sz="3200"/>
          </a:p>
        </p:txBody>
      </p:sp>
      <p:sp>
        <p:nvSpPr>
          <p:cNvPr id="97283" name="Rectangle 3"/>
          <p:cNvSpPr>
            <a:spLocks noGrp="1" noChangeArrowheads="1"/>
          </p:cNvSpPr>
          <p:nvPr>
            <p:ph type="body" idx="1"/>
          </p:nvPr>
        </p:nvSpPr>
        <p:spPr/>
        <p:txBody>
          <a:bodyPr/>
          <a:lstStyle/>
          <a:p>
            <a:r>
              <a:rPr lang="en-US" altLang="en-US" sz="2400"/>
              <a:t>Also have the very powerful </a:t>
            </a:r>
            <a:r>
              <a:rPr lang="en-US" altLang="en-US" sz="2400" b="1"/>
              <a:t>netfilter </a:t>
            </a:r>
            <a:r>
              <a:rPr lang="en-US" altLang="en-US" sz="2400"/>
              <a:t>Linux kernel native firewall mechanism and </a:t>
            </a:r>
            <a:r>
              <a:rPr lang="en-US" altLang="en-US" sz="2400" b="1"/>
              <a:t>iptables </a:t>
            </a:r>
            <a:r>
              <a:rPr lang="en-US" altLang="en-US" sz="2400"/>
              <a:t>user-space front end</a:t>
            </a:r>
          </a:p>
          <a:p>
            <a:r>
              <a:rPr lang="en-US" altLang="en-US" sz="2400"/>
              <a:t>Useful on firewalls, servers, desktop</a:t>
            </a:r>
          </a:p>
          <a:p>
            <a:r>
              <a:rPr lang="en-US" altLang="en-US" sz="2400"/>
              <a:t>Typically for “personal” firewall use will:</a:t>
            </a:r>
          </a:p>
          <a:p>
            <a:pPr lvl="1"/>
            <a:r>
              <a:rPr lang="en-US" altLang="en-US" sz="2000"/>
              <a:t>Allow incoming requests to specified  services</a:t>
            </a:r>
          </a:p>
          <a:p>
            <a:pPr lvl="1"/>
            <a:r>
              <a:rPr lang="en-US" altLang="en-US" sz="2000"/>
              <a:t>Block all other inbound service requests</a:t>
            </a:r>
          </a:p>
          <a:p>
            <a:pPr lvl="1"/>
            <a:r>
              <a:rPr lang="en-US" altLang="en-US" sz="2000"/>
              <a:t>Allow all outbound (locally-originating) requests</a:t>
            </a:r>
          </a:p>
          <a:p>
            <a:r>
              <a:rPr lang="en-US" altLang="en-US" sz="2400"/>
              <a:t>Do have automated rule generators</a:t>
            </a:r>
          </a:p>
          <a:p>
            <a:r>
              <a:rPr lang="en-US" altLang="en-US" sz="2400"/>
              <a:t>If need greater security, manually configuration required</a:t>
            </a:r>
          </a:p>
        </p:txBody>
      </p:sp>
    </p:spTree>
    <p:extLst>
      <p:ext uri="{BB962C8B-B14F-4D97-AF65-F5344CB8AC3E}">
        <p14:creationId xmlns:p14="http://schemas.microsoft.com/office/powerpoint/2010/main" val="10719832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l"/>
            <a:r>
              <a:rPr lang="en-US" altLang="en-US"/>
              <a:t>Antivirus Software</a:t>
            </a:r>
          </a:p>
        </p:txBody>
      </p:sp>
      <p:sp>
        <p:nvSpPr>
          <p:cNvPr id="94211" name="Rectangle 3"/>
          <p:cNvSpPr>
            <a:spLocks noGrp="1" noChangeArrowheads="1"/>
          </p:cNvSpPr>
          <p:nvPr>
            <p:ph type="body" idx="1"/>
          </p:nvPr>
        </p:nvSpPr>
        <p:spPr/>
        <p:txBody>
          <a:bodyPr/>
          <a:lstStyle/>
          <a:p>
            <a:r>
              <a:rPr lang="en-US" altLang="en-US" sz="2400"/>
              <a:t>Historically Linux not as vulnerable to viruses</a:t>
            </a:r>
          </a:p>
          <a:p>
            <a:r>
              <a:rPr lang="en-US" altLang="en-US" sz="2400"/>
              <a:t>Windows targeted more due to popularity</a:t>
            </a:r>
          </a:p>
          <a:p>
            <a:r>
              <a:rPr lang="en-US" altLang="en-US" sz="2400"/>
              <a:t>Prompt patching of security holes more effective for worms</a:t>
            </a:r>
          </a:p>
          <a:p>
            <a:r>
              <a:rPr lang="en-US" altLang="en-US" sz="2400"/>
              <a:t>Viruses abuse users privileges</a:t>
            </a:r>
          </a:p>
          <a:p>
            <a:r>
              <a:rPr lang="en-US" altLang="en-US" sz="2400"/>
              <a:t>Non-privileged user account</a:t>
            </a:r>
          </a:p>
          <a:p>
            <a:pPr lvl="1"/>
            <a:r>
              <a:rPr lang="en-US" altLang="en-US" sz="2000"/>
              <a:t>Less scope of being exploited</a:t>
            </a:r>
          </a:p>
          <a:p>
            <a:r>
              <a:rPr lang="en-US" altLang="en-US" sz="2400"/>
              <a:t>Growing Linux popularity means growing exploits</a:t>
            </a:r>
          </a:p>
          <a:p>
            <a:r>
              <a:rPr lang="en-US" altLang="en-US" sz="2400"/>
              <a:t>Hence antivirus software will be more important</a:t>
            </a:r>
          </a:p>
          <a:p>
            <a:pPr lvl="1"/>
            <a:r>
              <a:rPr lang="en-US" altLang="en-US" sz="2000"/>
              <a:t>Various commercial and free Linux A/V</a:t>
            </a:r>
          </a:p>
        </p:txBody>
      </p:sp>
    </p:spTree>
    <p:extLst>
      <p:ext uri="{BB962C8B-B14F-4D97-AF65-F5344CB8AC3E}">
        <p14:creationId xmlns:p14="http://schemas.microsoft.com/office/powerpoint/2010/main" val="5074689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l"/>
            <a:r>
              <a:rPr lang="en-US" altLang="en-US"/>
              <a:t>User Management</a:t>
            </a:r>
          </a:p>
        </p:txBody>
      </p:sp>
      <p:sp>
        <p:nvSpPr>
          <p:cNvPr id="95235" name="Rectangle 3"/>
          <p:cNvSpPr>
            <a:spLocks noGrp="1" noChangeArrowheads="1"/>
          </p:cNvSpPr>
          <p:nvPr>
            <p:ph type="body" idx="1"/>
          </p:nvPr>
        </p:nvSpPr>
        <p:spPr/>
        <p:txBody>
          <a:bodyPr/>
          <a:lstStyle/>
          <a:p>
            <a:r>
              <a:rPr lang="en-US" altLang="en-US" dirty="0"/>
              <a:t>Guiding principles in user-account security:</a:t>
            </a:r>
          </a:p>
          <a:p>
            <a:pPr lvl="1"/>
            <a:r>
              <a:rPr lang="en-US" altLang="en-US" dirty="0"/>
              <a:t>Be careful setting file / directory permissions</a:t>
            </a:r>
          </a:p>
          <a:p>
            <a:pPr lvl="1"/>
            <a:r>
              <a:rPr lang="en-US" altLang="en-US" dirty="0"/>
              <a:t>Use groups to differentiate between roles</a:t>
            </a:r>
          </a:p>
          <a:p>
            <a:pPr lvl="1"/>
            <a:r>
              <a:rPr lang="en-US" altLang="en-US" dirty="0"/>
              <a:t>Use extreme care in granting / using root privileges</a:t>
            </a:r>
          </a:p>
          <a:p>
            <a:endParaRPr lang="en-US" altLang="en-US" dirty="0"/>
          </a:p>
          <a:p>
            <a:endParaRPr lang="en-US" altLang="en-US" dirty="0"/>
          </a:p>
        </p:txBody>
      </p:sp>
    </p:spTree>
    <p:extLst>
      <p:ext uri="{BB962C8B-B14F-4D97-AF65-F5344CB8AC3E}">
        <p14:creationId xmlns:p14="http://schemas.microsoft.com/office/powerpoint/2010/main" val="114175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Configure Kernel Source</a:t>
            </a:r>
          </a:p>
        </p:txBody>
      </p:sp>
      <p:sp>
        <p:nvSpPr>
          <p:cNvPr id="15363" name="Rectangle 3"/>
          <p:cNvSpPr>
            <a:spLocks noGrp="1" noChangeArrowheads="1"/>
          </p:cNvSpPr>
          <p:nvPr>
            <p:ph type="body" idx="1"/>
          </p:nvPr>
        </p:nvSpPr>
        <p:spPr/>
        <p:txBody>
          <a:bodyPr/>
          <a:lstStyle/>
          <a:p>
            <a:pPr eaLnBrk="1" hangingPunct="1"/>
            <a:r>
              <a:rPr lang="en-US" altLang="en-US" dirty="0" smtClean="0"/>
              <a:t>cd /</a:t>
            </a:r>
            <a:r>
              <a:rPr lang="en-US" altLang="en-US" dirty="0" err="1" smtClean="0"/>
              <a:t>usr</a:t>
            </a:r>
            <a:r>
              <a:rPr lang="en-US" altLang="en-US" dirty="0" smtClean="0"/>
              <a:t>/</a:t>
            </a:r>
            <a:r>
              <a:rPr lang="en-US" altLang="en-US" dirty="0" err="1" smtClean="0"/>
              <a:t>src</a:t>
            </a:r>
            <a:r>
              <a:rPr lang="en-US" altLang="en-US" dirty="0" smtClean="0"/>
              <a:t>/kernel-source-</a:t>
            </a:r>
            <a:r>
              <a:rPr lang="en-US" altLang="en-US" dirty="0" err="1" smtClean="0"/>
              <a:t>dir</a:t>
            </a:r>
            <a:r>
              <a:rPr lang="en-US" altLang="en-US" dirty="0" smtClean="0"/>
              <a:t>/</a:t>
            </a:r>
          </a:p>
          <a:p>
            <a:pPr eaLnBrk="1" hangingPunct="1"/>
            <a:r>
              <a:rPr lang="en-US" altLang="en-US" dirty="0" smtClean="0"/>
              <a:t>make </a:t>
            </a:r>
            <a:r>
              <a:rPr lang="en-US" altLang="en-US" dirty="0" err="1" smtClean="0"/>
              <a:t>config</a:t>
            </a:r>
            <a:r>
              <a:rPr lang="en-US" altLang="en-US" dirty="0" smtClean="0"/>
              <a:t>, make </a:t>
            </a:r>
            <a:r>
              <a:rPr lang="en-US" altLang="en-US" dirty="0" err="1" smtClean="0"/>
              <a:t>menuconfig</a:t>
            </a:r>
            <a:endParaRPr lang="en-US" altLang="en-US" dirty="0" smtClean="0"/>
          </a:p>
          <a:p>
            <a:pPr eaLnBrk="1" hangingPunct="1"/>
            <a:r>
              <a:rPr lang="en-US" altLang="en-US" dirty="0" smtClean="0"/>
              <a:t>Select only the most basic options needed to run the server.</a:t>
            </a:r>
          </a:p>
          <a:p>
            <a:pPr eaLnBrk="1" hangingPunct="1"/>
            <a:r>
              <a:rPr lang="en-US" altLang="en-US" dirty="0" smtClean="0">
                <a:solidFill>
                  <a:srgbClr val="0070C0"/>
                </a:solidFill>
              </a:rPr>
              <a:t>Do not enable sound, </a:t>
            </a:r>
            <a:r>
              <a:rPr lang="en-US" altLang="en-US" dirty="0" err="1" smtClean="0">
                <a:solidFill>
                  <a:srgbClr val="0070C0"/>
                </a:solidFill>
              </a:rPr>
              <a:t>usb</a:t>
            </a:r>
            <a:r>
              <a:rPr lang="en-US" altLang="en-US" dirty="0" smtClean="0">
                <a:solidFill>
                  <a:srgbClr val="0070C0"/>
                </a:solidFill>
              </a:rPr>
              <a:t>, serial, or parallel port drivers if not needed for server functionality</a:t>
            </a:r>
          </a:p>
        </p:txBody>
      </p:sp>
    </p:spTree>
    <p:extLst>
      <p:ext uri="{BB962C8B-B14F-4D97-AF65-F5344CB8AC3E}">
        <p14:creationId xmlns:p14="http://schemas.microsoft.com/office/powerpoint/2010/main" val="15159885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l"/>
            <a:r>
              <a:rPr lang="en-US" altLang="en-US"/>
              <a:t>Password Aging</a:t>
            </a:r>
          </a:p>
        </p:txBody>
      </p:sp>
      <p:sp>
        <p:nvSpPr>
          <p:cNvPr id="96259" name="Rectangle 3"/>
          <p:cNvSpPr>
            <a:spLocks noGrp="1" noChangeArrowheads="1"/>
          </p:cNvSpPr>
          <p:nvPr>
            <p:ph type="body" idx="1"/>
          </p:nvPr>
        </p:nvSpPr>
        <p:spPr/>
        <p:txBody>
          <a:bodyPr/>
          <a:lstStyle/>
          <a:p>
            <a:r>
              <a:rPr lang="en-US" altLang="en-US" dirty="0"/>
              <a:t>Maximum and minimum lifetime for user passwords</a:t>
            </a:r>
          </a:p>
          <a:p>
            <a:pPr lvl="1"/>
            <a:r>
              <a:rPr lang="en-US" altLang="en-US" dirty="0"/>
              <a:t>Globally changed in /</a:t>
            </a:r>
            <a:r>
              <a:rPr lang="en-US" altLang="en-US" dirty="0" err="1"/>
              <a:t>etc</a:t>
            </a:r>
            <a:r>
              <a:rPr lang="en-US" altLang="en-US" dirty="0"/>
              <a:t>/</a:t>
            </a:r>
            <a:r>
              <a:rPr lang="en-US" altLang="en-US" dirty="0" err="1"/>
              <a:t>login.defs</a:t>
            </a:r>
            <a:endParaRPr lang="en-US" altLang="en-US" dirty="0"/>
          </a:p>
          <a:p>
            <a:r>
              <a:rPr lang="en-US" altLang="en-US" dirty="0" smtClean="0"/>
              <a:t>Some settings:</a:t>
            </a:r>
          </a:p>
          <a:p>
            <a:pPr lvl="1"/>
            <a:r>
              <a:rPr lang="en-US" altLang="en-US" sz="2000" dirty="0"/>
              <a:t>PASS_MAX_DAYS   150</a:t>
            </a:r>
          </a:p>
          <a:p>
            <a:pPr lvl="1"/>
            <a:r>
              <a:rPr lang="en-US" altLang="en-US" sz="2000" dirty="0"/>
              <a:t>PASS_MIN_DAYS   </a:t>
            </a:r>
            <a:r>
              <a:rPr lang="en-US" altLang="en-US" sz="2000" dirty="0" smtClean="0"/>
              <a:t>0</a:t>
            </a:r>
          </a:p>
          <a:p>
            <a:pPr lvl="1"/>
            <a:r>
              <a:rPr lang="en-US" altLang="en-US" sz="2000" dirty="0" smtClean="0"/>
              <a:t>PASS_CHANGE_TRIES</a:t>
            </a:r>
            <a:endParaRPr lang="en-US" altLang="en-US" sz="2000" dirty="0"/>
          </a:p>
        </p:txBody>
      </p:sp>
    </p:spTree>
    <p:extLst>
      <p:ext uri="{BB962C8B-B14F-4D97-AF65-F5344CB8AC3E}">
        <p14:creationId xmlns:p14="http://schemas.microsoft.com/office/powerpoint/2010/main" val="17476491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l"/>
            <a:r>
              <a:rPr lang="en-US" altLang="en-US"/>
              <a:t>Root Delegation</a:t>
            </a:r>
          </a:p>
        </p:txBody>
      </p:sp>
      <p:sp>
        <p:nvSpPr>
          <p:cNvPr id="98307" name="Rectangle 3"/>
          <p:cNvSpPr>
            <a:spLocks noGrp="1" noChangeArrowheads="1"/>
          </p:cNvSpPr>
          <p:nvPr>
            <p:ph type="body" idx="1"/>
          </p:nvPr>
        </p:nvSpPr>
        <p:spPr/>
        <p:txBody>
          <a:bodyPr/>
          <a:lstStyle/>
          <a:p>
            <a:r>
              <a:rPr lang="en-US" altLang="en-US" sz="2400" dirty="0"/>
              <a:t>“</a:t>
            </a:r>
            <a:r>
              <a:rPr lang="en-US" altLang="en-US" sz="2400" dirty="0" err="1"/>
              <a:t>su</a:t>
            </a:r>
            <a:r>
              <a:rPr lang="en-US" altLang="en-US" sz="2400" dirty="0"/>
              <a:t>” command allows users to run as root</a:t>
            </a:r>
          </a:p>
          <a:p>
            <a:pPr lvl="1"/>
            <a:r>
              <a:rPr lang="en-US" altLang="en-US" sz="2000" dirty="0"/>
              <a:t>Use </a:t>
            </a:r>
            <a:r>
              <a:rPr lang="en-US" altLang="en-US" sz="2000" dirty="0" err="1"/>
              <a:t>su</a:t>
            </a:r>
            <a:r>
              <a:rPr lang="en-US" altLang="en-US" sz="2000" dirty="0"/>
              <a:t> with –c flag to allow you to run a command instead of an entire shell as root</a:t>
            </a:r>
          </a:p>
          <a:p>
            <a:pPr lvl="1"/>
            <a:r>
              <a:rPr lang="en-US" altLang="en-US" sz="2000" dirty="0"/>
              <a:t>Must supply root password</a:t>
            </a:r>
          </a:p>
          <a:p>
            <a:pPr lvl="1"/>
            <a:r>
              <a:rPr lang="en-US" altLang="en-US" sz="2000" dirty="0"/>
              <a:t>Drawback: many people will know root password</a:t>
            </a:r>
          </a:p>
          <a:p>
            <a:r>
              <a:rPr lang="en-US" altLang="en-US" sz="2400" dirty="0" err="1"/>
              <a:t>SELinux</a:t>
            </a:r>
            <a:r>
              <a:rPr lang="en-US" altLang="en-US" sz="2400" dirty="0"/>
              <a:t> RBAC can limit root authority but it’s complex</a:t>
            </a:r>
          </a:p>
          <a:p>
            <a:r>
              <a:rPr lang="en-US" altLang="en-US" sz="2400" dirty="0"/>
              <a:t>“</a:t>
            </a:r>
            <a:r>
              <a:rPr lang="en-US" altLang="en-US" sz="2400" dirty="0" err="1"/>
              <a:t>sudo</a:t>
            </a:r>
            <a:r>
              <a:rPr lang="en-US" altLang="en-US" sz="2400" dirty="0"/>
              <a:t>” allows users to run as root</a:t>
            </a:r>
          </a:p>
          <a:p>
            <a:pPr lvl="1"/>
            <a:r>
              <a:rPr lang="en-US" altLang="en-US" sz="2000" dirty="0"/>
              <a:t>But only need users password, not root password</a:t>
            </a:r>
          </a:p>
          <a:p>
            <a:pPr lvl="1"/>
            <a:r>
              <a:rPr lang="en-US" altLang="en-US" sz="2000" dirty="0" smtClean="0"/>
              <a:t>Open </a:t>
            </a:r>
            <a:r>
              <a:rPr lang="en-US" altLang="en-US" sz="2000" dirty="0"/>
              <a:t>and configure the </a:t>
            </a:r>
            <a:r>
              <a:rPr lang="en-US" altLang="en-US" sz="2000" dirty="0" err="1"/>
              <a:t>sudoers</a:t>
            </a:r>
            <a:r>
              <a:rPr lang="en-US" altLang="en-US" sz="2000" dirty="0"/>
              <a:t> file using ‘</a:t>
            </a:r>
            <a:r>
              <a:rPr lang="en-US" altLang="en-US" sz="2000" dirty="0" err="1"/>
              <a:t>visudo</a:t>
            </a:r>
            <a:r>
              <a:rPr lang="en-US" altLang="en-US" sz="2000" dirty="0" smtClean="0"/>
              <a:t>’</a:t>
            </a:r>
          </a:p>
          <a:p>
            <a:pPr lvl="1"/>
            <a:r>
              <a:rPr lang="en-US" altLang="en-US" sz="2000" dirty="0"/>
              <a:t>The file /</a:t>
            </a:r>
            <a:r>
              <a:rPr lang="en-US" altLang="en-US" sz="2000" dirty="0" err="1"/>
              <a:t>etc</a:t>
            </a:r>
            <a:r>
              <a:rPr lang="en-US" altLang="en-US" sz="2000" dirty="0"/>
              <a:t>/</a:t>
            </a:r>
            <a:r>
              <a:rPr lang="en-US" altLang="en-US" sz="2000" dirty="0" err="1"/>
              <a:t>sudoers</a:t>
            </a:r>
            <a:r>
              <a:rPr lang="en-US" altLang="en-US" sz="2000" dirty="0"/>
              <a:t> contains a list of users or user groups with permission to execute a subset of commands while having the privileges of the root user or another specified user. </a:t>
            </a:r>
          </a:p>
        </p:txBody>
      </p:sp>
    </p:spTree>
    <p:extLst>
      <p:ext uri="{BB962C8B-B14F-4D97-AF65-F5344CB8AC3E}">
        <p14:creationId xmlns:p14="http://schemas.microsoft.com/office/powerpoint/2010/main" val="21864817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l"/>
            <a:r>
              <a:rPr lang="en-US" altLang="en-US"/>
              <a:t>Logging</a:t>
            </a:r>
          </a:p>
        </p:txBody>
      </p:sp>
      <p:sp>
        <p:nvSpPr>
          <p:cNvPr id="104451" name="Rectangle 3"/>
          <p:cNvSpPr>
            <a:spLocks noGrp="1" noChangeArrowheads="1"/>
          </p:cNvSpPr>
          <p:nvPr>
            <p:ph type="body" idx="1"/>
          </p:nvPr>
        </p:nvSpPr>
        <p:spPr/>
        <p:txBody>
          <a:bodyPr/>
          <a:lstStyle/>
          <a:p>
            <a:pPr>
              <a:lnSpc>
                <a:spcPct val="90000"/>
              </a:lnSpc>
            </a:pPr>
            <a:r>
              <a:rPr lang="en-US" altLang="en-US" sz="2800" dirty="0"/>
              <a:t>Linux logs using </a:t>
            </a:r>
            <a:r>
              <a:rPr lang="en-US" altLang="en-US" sz="2800" dirty="0" err="1"/>
              <a:t>syslogd</a:t>
            </a:r>
            <a:r>
              <a:rPr lang="en-US" altLang="en-US" sz="2800" dirty="0"/>
              <a:t> or Syslog-NG</a:t>
            </a:r>
          </a:p>
          <a:p>
            <a:pPr lvl="1">
              <a:lnSpc>
                <a:spcPct val="90000"/>
              </a:lnSpc>
            </a:pPr>
            <a:r>
              <a:rPr lang="en-US" altLang="en-US" sz="2400" dirty="0"/>
              <a:t>Writes log messages to local/remote log files</a:t>
            </a:r>
          </a:p>
          <a:p>
            <a:pPr>
              <a:lnSpc>
                <a:spcPct val="90000"/>
              </a:lnSpc>
            </a:pPr>
            <a:r>
              <a:rPr lang="en-US" altLang="en-US" sz="2800" dirty="0"/>
              <a:t>Syslog-NG preferable because it has:</a:t>
            </a:r>
          </a:p>
          <a:p>
            <a:pPr lvl="1">
              <a:lnSpc>
                <a:spcPct val="90000"/>
              </a:lnSpc>
            </a:pPr>
            <a:r>
              <a:rPr lang="en-US" altLang="en-US" sz="2400" dirty="0"/>
              <a:t>Variety of log-data sources / destinations</a:t>
            </a:r>
          </a:p>
          <a:p>
            <a:pPr lvl="1">
              <a:lnSpc>
                <a:spcPct val="90000"/>
              </a:lnSpc>
            </a:pPr>
            <a:r>
              <a:rPr lang="en-US" altLang="en-US" sz="2400" dirty="0"/>
              <a:t>Much more flexible “rules engine” to configure</a:t>
            </a:r>
          </a:p>
          <a:p>
            <a:pPr lvl="1">
              <a:lnSpc>
                <a:spcPct val="90000"/>
              </a:lnSpc>
            </a:pPr>
            <a:r>
              <a:rPr lang="en-US" altLang="en-US" sz="2400" dirty="0"/>
              <a:t>Can log via TCP which can be encrypted</a:t>
            </a:r>
          </a:p>
          <a:p>
            <a:pPr>
              <a:lnSpc>
                <a:spcPct val="90000"/>
              </a:lnSpc>
            </a:pPr>
            <a:r>
              <a:rPr lang="en-US" altLang="en-US" sz="2800" dirty="0"/>
              <a:t>Change default logging settings on both</a:t>
            </a:r>
          </a:p>
          <a:p>
            <a:pPr>
              <a:lnSpc>
                <a:spcPct val="90000"/>
              </a:lnSpc>
            </a:pPr>
            <a:r>
              <a:rPr lang="en-US" altLang="en-US" sz="2800" dirty="0"/>
              <a:t>Log files careful management</a:t>
            </a:r>
          </a:p>
          <a:p>
            <a:pPr lvl="1">
              <a:lnSpc>
                <a:spcPct val="90000"/>
              </a:lnSpc>
            </a:pPr>
            <a:r>
              <a:rPr lang="en-US" altLang="en-US" sz="2400" dirty="0"/>
              <a:t>Balance number and size of log files</a:t>
            </a:r>
          </a:p>
          <a:p>
            <a:pPr lvl="1">
              <a:lnSpc>
                <a:spcPct val="90000"/>
              </a:lnSpc>
            </a:pPr>
            <a:r>
              <a:rPr lang="en-US" altLang="en-US" sz="2400" dirty="0"/>
              <a:t>Rotate log files and delete old copies - </a:t>
            </a:r>
            <a:r>
              <a:rPr lang="en-US" altLang="en-US" sz="2400" dirty="0" err="1"/>
              <a:t>logrotate</a:t>
            </a:r>
            <a:endParaRPr lang="en-US" altLang="en-US" sz="2400" dirty="0"/>
          </a:p>
        </p:txBody>
      </p:sp>
    </p:spTree>
    <p:extLst>
      <p:ext uri="{BB962C8B-B14F-4D97-AF65-F5344CB8AC3E}">
        <p14:creationId xmlns:p14="http://schemas.microsoft.com/office/powerpoint/2010/main" val="6527064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gn="l"/>
            <a:r>
              <a:rPr lang="en-US" altLang="en-US"/>
              <a:t>Agenda</a:t>
            </a:r>
          </a:p>
        </p:txBody>
      </p:sp>
      <p:sp>
        <p:nvSpPr>
          <p:cNvPr id="163843" name="Rectangle 3"/>
          <p:cNvSpPr>
            <a:spLocks noGrp="1" noChangeArrowheads="1"/>
          </p:cNvSpPr>
          <p:nvPr>
            <p:ph type="body" idx="1"/>
          </p:nvPr>
        </p:nvSpPr>
        <p:spPr/>
        <p:txBody>
          <a:bodyPr/>
          <a:lstStyle/>
          <a:p>
            <a:pPr>
              <a:lnSpc>
                <a:spcPct val="80000"/>
              </a:lnSpc>
            </a:pPr>
            <a:r>
              <a:rPr lang="en-US" altLang="en-US" sz="1800" dirty="0">
                <a:solidFill>
                  <a:srgbClr val="003399"/>
                </a:solidFill>
              </a:rPr>
              <a:t>Background</a:t>
            </a:r>
          </a:p>
          <a:p>
            <a:pPr>
              <a:lnSpc>
                <a:spcPct val="80000"/>
              </a:lnSpc>
            </a:pPr>
            <a:r>
              <a:rPr lang="en-US" altLang="en-US" sz="1800" dirty="0">
                <a:solidFill>
                  <a:srgbClr val="003399"/>
                </a:solidFill>
              </a:rPr>
              <a:t>Windows Security Architecture</a:t>
            </a:r>
          </a:p>
          <a:p>
            <a:pPr>
              <a:lnSpc>
                <a:spcPct val="80000"/>
              </a:lnSpc>
            </a:pPr>
            <a:r>
              <a:rPr lang="en-US" altLang="en-US" sz="1800" dirty="0">
                <a:solidFill>
                  <a:srgbClr val="003399"/>
                </a:solidFill>
              </a:rPr>
              <a:t>Linux Security Model</a:t>
            </a:r>
          </a:p>
          <a:p>
            <a:pPr>
              <a:lnSpc>
                <a:spcPct val="80000"/>
              </a:lnSpc>
            </a:pPr>
            <a:r>
              <a:rPr lang="en-US" altLang="en-US" sz="1800" dirty="0">
                <a:solidFill>
                  <a:srgbClr val="003399"/>
                </a:solidFill>
              </a:rPr>
              <a:t>Evaluation: Windows vs. Linux Design</a:t>
            </a:r>
          </a:p>
          <a:p>
            <a:pPr>
              <a:lnSpc>
                <a:spcPct val="80000"/>
              </a:lnSpc>
            </a:pPr>
            <a:r>
              <a:rPr lang="en-US" altLang="en-US" sz="1800" dirty="0">
                <a:solidFill>
                  <a:srgbClr val="003399"/>
                </a:solidFill>
              </a:rPr>
              <a:t>Windows Vulnerabilities</a:t>
            </a:r>
          </a:p>
          <a:p>
            <a:pPr>
              <a:lnSpc>
                <a:spcPct val="80000"/>
              </a:lnSpc>
            </a:pPr>
            <a:r>
              <a:rPr lang="en-US" altLang="en-US" sz="1800" dirty="0">
                <a:solidFill>
                  <a:srgbClr val="003399"/>
                </a:solidFill>
              </a:rPr>
              <a:t>Linux Vulnerabilities</a:t>
            </a:r>
          </a:p>
          <a:p>
            <a:pPr>
              <a:lnSpc>
                <a:spcPct val="80000"/>
              </a:lnSpc>
            </a:pPr>
            <a:r>
              <a:rPr lang="en-US" altLang="en-US" sz="1800" dirty="0">
                <a:solidFill>
                  <a:srgbClr val="003399"/>
                </a:solidFill>
              </a:rPr>
              <a:t>Means of Evaluating Metrics</a:t>
            </a:r>
          </a:p>
          <a:p>
            <a:pPr>
              <a:lnSpc>
                <a:spcPct val="80000"/>
              </a:lnSpc>
            </a:pPr>
            <a:r>
              <a:rPr lang="en-US" altLang="en-US" sz="1800" dirty="0">
                <a:solidFill>
                  <a:srgbClr val="003399"/>
                </a:solidFill>
              </a:rPr>
              <a:t>Evaluation: Windows vs. Linux Vulnerabilities </a:t>
            </a:r>
          </a:p>
          <a:p>
            <a:pPr lvl="1">
              <a:lnSpc>
                <a:spcPct val="80000"/>
              </a:lnSpc>
            </a:pPr>
            <a:r>
              <a:rPr lang="en-US" altLang="en-US" sz="1600" dirty="0">
                <a:solidFill>
                  <a:srgbClr val="003399"/>
                </a:solidFill>
              </a:rPr>
              <a:t>CERT: Comparing Query Result for “Microsoft” and “Linux” Keywords</a:t>
            </a:r>
          </a:p>
          <a:p>
            <a:pPr>
              <a:lnSpc>
                <a:spcPct val="80000"/>
              </a:lnSpc>
            </a:pPr>
            <a:r>
              <a:rPr lang="en-US" altLang="en-US" sz="1800" dirty="0">
                <a:solidFill>
                  <a:srgbClr val="003399"/>
                </a:solidFill>
              </a:rPr>
              <a:t>System Hardening</a:t>
            </a:r>
          </a:p>
          <a:p>
            <a:pPr lvl="1">
              <a:lnSpc>
                <a:spcPct val="80000"/>
              </a:lnSpc>
            </a:pPr>
            <a:r>
              <a:rPr lang="en-US" altLang="en-US" sz="1600" dirty="0">
                <a:solidFill>
                  <a:srgbClr val="003399"/>
                </a:solidFill>
              </a:rPr>
              <a:t>Windows Defenses</a:t>
            </a:r>
          </a:p>
          <a:p>
            <a:pPr lvl="1">
              <a:lnSpc>
                <a:spcPct val="80000"/>
              </a:lnSpc>
            </a:pPr>
            <a:r>
              <a:rPr lang="en-US" altLang="en-US" sz="1600" dirty="0">
                <a:solidFill>
                  <a:srgbClr val="003399"/>
                </a:solidFill>
              </a:rPr>
              <a:t>Linux System Hardening</a:t>
            </a:r>
          </a:p>
          <a:p>
            <a:pPr lvl="2">
              <a:lnSpc>
                <a:spcPct val="80000"/>
              </a:lnSpc>
            </a:pPr>
            <a:r>
              <a:rPr lang="en-US" altLang="en-US" sz="1400" dirty="0">
                <a:solidFill>
                  <a:srgbClr val="003399"/>
                </a:solidFill>
              </a:rPr>
              <a:t>OS-Level</a:t>
            </a:r>
          </a:p>
          <a:p>
            <a:pPr>
              <a:lnSpc>
                <a:spcPct val="80000"/>
              </a:lnSpc>
            </a:pPr>
            <a:r>
              <a:rPr lang="en-US" altLang="en-US" sz="1800" dirty="0" smtClean="0">
                <a:solidFill>
                  <a:srgbClr val="FF3300"/>
                </a:solidFill>
              </a:rPr>
              <a:t>OS </a:t>
            </a:r>
            <a:r>
              <a:rPr lang="en-US" altLang="en-US" sz="1800" dirty="0">
                <a:solidFill>
                  <a:srgbClr val="FF3300"/>
                </a:solidFill>
              </a:rPr>
              <a:t>Security Capabilities: Windows vs. Linux</a:t>
            </a:r>
            <a:r>
              <a:rPr lang="en-US" altLang="en-US" sz="1800" dirty="0"/>
              <a:t> </a:t>
            </a:r>
          </a:p>
          <a:p>
            <a:pPr>
              <a:lnSpc>
                <a:spcPct val="80000"/>
              </a:lnSpc>
            </a:pPr>
            <a:r>
              <a:rPr lang="en-US" altLang="en-US" sz="1800" dirty="0"/>
              <a:t>Conclusion</a:t>
            </a:r>
          </a:p>
          <a:p>
            <a:pPr>
              <a:lnSpc>
                <a:spcPct val="80000"/>
              </a:lnSpc>
            </a:pPr>
            <a:endParaRPr lang="en-US" altLang="en-US" sz="1800" dirty="0"/>
          </a:p>
          <a:p>
            <a:pPr lvl="2">
              <a:lnSpc>
                <a:spcPct val="80000"/>
              </a:lnSpc>
            </a:pPr>
            <a:endParaRPr lang="en-US" altLang="en-US" sz="1400" dirty="0"/>
          </a:p>
          <a:p>
            <a:pPr>
              <a:lnSpc>
                <a:spcPct val="80000"/>
              </a:lnSpc>
            </a:pPr>
            <a:endParaRPr lang="en-US" altLang="en-US" sz="1800" dirty="0"/>
          </a:p>
          <a:p>
            <a:pPr>
              <a:lnSpc>
                <a:spcPct val="80000"/>
              </a:lnSpc>
            </a:pPr>
            <a:endParaRPr lang="en-US" altLang="en-US" sz="1800" dirty="0"/>
          </a:p>
          <a:p>
            <a:pPr>
              <a:lnSpc>
                <a:spcPct val="80000"/>
              </a:lnSpc>
            </a:pPr>
            <a:endParaRPr lang="en-US" altLang="en-US" sz="1800" dirty="0"/>
          </a:p>
        </p:txBody>
      </p:sp>
    </p:spTree>
    <p:extLst>
      <p:ext uri="{BB962C8B-B14F-4D97-AF65-F5344CB8AC3E}">
        <p14:creationId xmlns:p14="http://schemas.microsoft.com/office/powerpoint/2010/main" val="30522086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gn="l"/>
            <a:r>
              <a:rPr lang="en-US" altLang="en-US" sz="3200"/>
              <a:t>OS Security Capabilities: Linux vs. Windows </a:t>
            </a:r>
          </a:p>
        </p:txBody>
      </p:sp>
      <p:sp>
        <p:nvSpPr>
          <p:cNvPr id="126979" name="Rectangle 3"/>
          <p:cNvSpPr>
            <a:spLocks noGrp="1" noChangeArrowheads="1"/>
          </p:cNvSpPr>
          <p:nvPr>
            <p:ph type="body" idx="1"/>
          </p:nvPr>
        </p:nvSpPr>
        <p:spPr/>
        <p:txBody>
          <a:bodyPr/>
          <a:lstStyle/>
          <a:p>
            <a:r>
              <a:rPr lang="en-US" altLang="en-US"/>
              <a:t>A qualitative assessment of operating system security is subjective and your "mileage may vary" based on present and past experience</a:t>
            </a:r>
          </a:p>
          <a:p>
            <a:r>
              <a:rPr lang="en-US" altLang="en-US"/>
              <a:t>A true comparison between Windows and Linux on the values of the inherent security of each operating system is hard to obtain, and the matter is extremely contentious among both security professionals and computer hobbyists</a:t>
            </a:r>
          </a:p>
          <a:p>
            <a:endParaRPr lang="en-US" altLang="en-US"/>
          </a:p>
        </p:txBody>
      </p:sp>
    </p:spTree>
    <p:extLst>
      <p:ext uri="{BB962C8B-B14F-4D97-AF65-F5344CB8AC3E}">
        <p14:creationId xmlns:p14="http://schemas.microsoft.com/office/powerpoint/2010/main" val="21818744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gn="l"/>
            <a:r>
              <a:rPr lang="en-US" altLang="en-US" sz="3200"/>
              <a:t>OS Security Capabilities: Linux vs. Windows (continued)</a:t>
            </a:r>
          </a:p>
        </p:txBody>
      </p:sp>
      <p:sp>
        <p:nvSpPr>
          <p:cNvPr id="153603" name="Rectangle 3"/>
          <p:cNvSpPr>
            <a:spLocks noGrp="1" noChangeArrowheads="1"/>
          </p:cNvSpPr>
          <p:nvPr>
            <p:ph type="body" idx="1"/>
          </p:nvPr>
        </p:nvSpPr>
        <p:spPr/>
        <p:txBody>
          <a:bodyPr/>
          <a:lstStyle/>
          <a:p>
            <a:pPr>
              <a:lnSpc>
                <a:spcPct val="80000"/>
              </a:lnSpc>
            </a:pPr>
            <a:r>
              <a:rPr lang="en-US" altLang="en-US" sz="2400"/>
              <a:t>Because there are many more Windows systems in the world, there are simply more targets available for attack</a:t>
            </a:r>
          </a:p>
          <a:p>
            <a:pPr lvl="1">
              <a:lnSpc>
                <a:spcPct val="80000"/>
              </a:lnSpc>
            </a:pPr>
            <a:r>
              <a:rPr lang="en-US" altLang="en-US" sz="2000"/>
              <a:t>Windows a richer and more attractive target for malware developers </a:t>
            </a:r>
          </a:p>
          <a:p>
            <a:pPr lvl="1">
              <a:lnSpc>
                <a:spcPct val="80000"/>
              </a:lnSpc>
            </a:pPr>
            <a:r>
              <a:rPr lang="en-US" altLang="en-US" sz="2000"/>
              <a:t>Windows monoculture: because Windows systems are all tightly binary-compatible, a single successful attack can affect a large fraction of them </a:t>
            </a:r>
          </a:p>
          <a:p>
            <a:pPr>
              <a:lnSpc>
                <a:spcPct val="80000"/>
              </a:lnSpc>
            </a:pPr>
            <a:r>
              <a:rPr lang="en-US" altLang="en-US" sz="2400"/>
              <a:t>The security differences between Windows and Linux is heavily debated and the security track record of both operating systems has proven Linux has fewer serious vulnerabilities</a:t>
            </a:r>
          </a:p>
          <a:p>
            <a:pPr lvl="1">
              <a:lnSpc>
                <a:spcPct val="80000"/>
              </a:lnSpc>
            </a:pPr>
            <a:r>
              <a:rPr lang="en-US" altLang="en-US" sz="2000"/>
              <a:t>Also Linux derives its security from the underlying Unix design philosophy </a:t>
            </a:r>
          </a:p>
          <a:p>
            <a:pPr>
              <a:lnSpc>
                <a:spcPct val="80000"/>
              </a:lnSpc>
            </a:pPr>
            <a:endParaRPr lang="en-US" altLang="en-US" sz="2400"/>
          </a:p>
          <a:p>
            <a:pPr>
              <a:lnSpc>
                <a:spcPct val="80000"/>
              </a:lnSpc>
            </a:pPr>
            <a:endParaRPr lang="en-US" altLang="en-US" sz="2400"/>
          </a:p>
        </p:txBody>
      </p:sp>
    </p:spTree>
    <p:extLst>
      <p:ext uri="{BB962C8B-B14F-4D97-AF65-F5344CB8AC3E}">
        <p14:creationId xmlns:p14="http://schemas.microsoft.com/office/powerpoint/2010/main" val="21770103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gn="l"/>
            <a:r>
              <a:rPr lang="en-US" altLang="en-US" sz="3200"/>
              <a:t>OS Security Capabilities: Linux vs. Windows (continued)</a:t>
            </a:r>
          </a:p>
        </p:txBody>
      </p:sp>
      <p:graphicFrame>
        <p:nvGraphicFramePr>
          <p:cNvPr id="129093" name="Group 69"/>
          <p:cNvGraphicFramePr>
            <a:graphicFrameLocks noGrp="1"/>
          </p:cNvGraphicFramePr>
          <p:nvPr>
            <p:ph idx="1"/>
          </p:nvPr>
        </p:nvGraphicFramePr>
        <p:xfrm>
          <a:off x="457200" y="1447800"/>
          <a:ext cx="8229600" cy="4276344"/>
        </p:xfrm>
        <a:graphic>
          <a:graphicData uri="http://schemas.openxmlformats.org/drawingml/2006/table">
            <a:tbl>
              <a:tblPr/>
              <a:tblGrid>
                <a:gridCol w="1295400">
                  <a:extLst>
                    <a:ext uri="{9D8B030D-6E8A-4147-A177-3AD203B41FA5}">
                      <a16:colId xmlns:a16="http://schemas.microsoft.com/office/drawing/2014/main" val="1873257712"/>
                    </a:ext>
                  </a:extLst>
                </a:gridCol>
                <a:gridCol w="4114800">
                  <a:extLst>
                    <a:ext uri="{9D8B030D-6E8A-4147-A177-3AD203B41FA5}">
                      <a16:colId xmlns:a16="http://schemas.microsoft.com/office/drawing/2014/main" val="3623187653"/>
                    </a:ext>
                  </a:extLst>
                </a:gridCol>
                <a:gridCol w="2819400">
                  <a:extLst>
                    <a:ext uri="{9D8B030D-6E8A-4147-A177-3AD203B41FA5}">
                      <a16:colId xmlns:a16="http://schemas.microsoft.com/office/drawing/2014/main" val="2055248742"/>
                    </a:ext>
                  </a:extLst>
                </a:gridCol>
              </a:tblGrid>
              <a:tr h="609600">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None/>
                        <a:tabLst/>
                      </a:pPr>
                      <a:endParaRPr kumimoji="0" lang="en-US" altLang="en-US" sz="24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24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Windows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24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Linux</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76127441"/>
                  </a:ext>
                </a:extLst>
              </a:tr>
              <a:tr h="3581400">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22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Malware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 As of 2009, well over 2 million malware programs target Windows </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 Botnets: networks of infected computers controlled by malicious persons – with more than one million computers have been witnessed</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 Once malicious software is present on a Windows-based system, it can sometimes be incredibly difficult to locate and remove </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 As such, users are advised to install and run anti-malware programs </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 In the event of rootkit infection, users may have to resort to reformatting the system's hard disk and re-installing Windows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As of 2006, more than 800 pieces of Linux malware had been discovered </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Some malware has propagated through the Internet.</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 However, in practice, reports of bonafide malware presence on Linux-based systems are extremely rare </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Aniware Tools like ClamAV and Panda Security's DesktopSecure for Linux do exist </a:t>
                      </a:r>
                    </a:p>
                    <a:p>
                      <a:pPr marL="457200" marR="0" lvl="1" indent="0" algn="l" defTabSz="914400" rtl="0" eaLnBrk="0" fontAlgn="base" latinLnBrk="0" hangingPunct="0">
                        <a:lnSpc>
                          <a:spcPct val="100000"/>
                        </a:lnSpc>
                        <a:spcBef>
                          <a:spcPct val="20000"/>
                        </a:spcBef>
                        <a:spcAft>
                          <a:spcPct val="0"/>
                        </a:spcAft>
                        <a:buClrTx/>
                        <a:buSzPct val="80000"/>
                        <a:buFontTx/>
                        <a:buChar char="–"/>
                        <a:tabLst/>
                      </a:pPr>
                      <a:endPar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882095856"/>
                  </a:ext>
                </a:extLst>
              </a:tr>
            </a:tbl>
          </a:graphicData>
        </a:graphic>
      </p:graphicFrame>
    </p:spTree>
    <p:extLst>
      <p:ext uri="{BB962C8B-B14F-4D97-AF65-F5344CB8AC3E}">
        <p14:creationId xmlns:p14="http://schemas.microsoft.com/office/powerpoint/2010/main" val="4305279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gn="l"/>
            <a:r>
              <a:rPr lang="en-US" altLang="en-US" sz="3200"/>
              <a:t>OS Security Capabilities: Linux vs. Windows (continued)</a:t>
            </a:r>
          </a:p>
        </p:txBody>
      </p:sp>
      <p:graphicFrame>
        <p:nvGraphicFramePr>
          <p:cNvPr id="131104" name="Group 32"/>
          <p:cNvGraphicFramePr>
            <a:graphicFrameLocks noGrp="1"/>
          </p:cNvGraphicFramePr>
          <p:nvPr>
            <p:ph idx="1"/>
          </p:nvPr>
        </p:nvGraphicFramePr>
        <p:xfrm>
          <a:off x="457200" y="1447800"/>
          <a:ext cx="8229600" cy="3383280"/>
        </p:xfrm>
        <a:graphic>
          <a:graphicData uri="http://schemas.openxmlformats.org/drawingml/2006/table">
            <a:tbl>
              <a:tblPr/>
              <a:tblGrid>
                <a:gridCol w="2514600">
                  <a:extLst>
                    <a:ext uri="{9D8B030D-6E8A-4147-A177-3AD203B41FA5}">
                      <a16:colId xmlns:a16="http://schemas.microsoft.com/office/drawing/2014/main" val="3424867449"/>
                    </a:ext>
                  </a:extLst>
                </a:gridCol>
                <a:gridCol w="2971800">
                  <a:extLst>
                    <a:ext uri="{9D8B030D-6E8A-4147-A177-3AD203B41FA5}">
                      <a16:colId xmlns:a16="http://schemas.microsoft.com/office/drawing/2014/main" val="3680962352"/>
                    </a:ext>
                  </a:extLst>
                </a:gridCol>
                <a:gridCol w="2743200">
                  <a:extLst>
                    <a:ext uri="{9D8B030D-6E8A-4147-A177-3AD203B41FA5}">
                      <a16:colId xmlns:a16="http://schemas.microsoft.com/office/drawing/2014/main" val="31009057"/>
                    </a:ext>
                  </a:extLst>
                </a:gridCol>
              </a:tblGrid>
              <a:tr h="2209800">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22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Open Vs. Closed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Claims its platform is more secure because of a comprehensive approach to security using the Security Development Lifecycle</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However, because Windows is closed-source, only Microsoft-employed programmers can fix bugs</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Recent Windows versions have some security vulnerabilities detected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Claims its platform is more secure because all of its code is reviewed by so many people that bugs are detected </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Anyone with programming experience is free to fix bugs and submit them for inclusion in future releases and updates</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However such an approach has indeed produced several vulnerabilities, although this is a rare case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663934806"/>
                  </a:ext>
                </a:extLst>
              </a:tr>
            </a:tbl>
          </a:graphicData>
        </a:graphic>
      </p:graphicFrame>
    </p:spTree>
    <p:extLst>
      <p:ext uri="{BB962C8B-B14F-4D97-AF65-F5344CB8AC3E}">
        <p14:creationId xmlns:p14="http://schemas.microsoft.com/office/powerpoint/2010/main" val="30669320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gn="l"/>
            <a:r>
              <a:rPr lang="en-US" altLang="en-US" sz="3200"/>
              <a:t>OS Security Capabilities: Linux vs. Windows (continued)</a:t>
            </a:r>
          </a:p>
        </p:txBody>
      </p:sp>
      <p:graphicFrame>
        <p:nvGraphicFramePr>
          <p:cNvPr id="133138" name="Group 18"/>
          <p:cNvGraphicFramePr>
            <a:graphicFrameLocks noGrp="1"/>
          </p:cNvGraphicFramePr>
          <p:nvPr>
            <p:ph idx="1"/>
          </p:nvPr>
        </p:nvGraphicFramePr>
        <p:xfrm>
          <a:off x="457200" y="1447800"/>
          <a:ext cx="8229600" cy="2651760"/>
        </p:xfrm>
        <a:graphic>
          <a:graphicData uri="http://schemas.openxmlformats.org/drawingml/2006/table">
            <a:tbl>
              <a:tblPr/>
              <a:tblGrid>
                <a:gridCol w="2514600">
                  <a:extLst>
                    <a:ext uri="{9D8B030D-6E8A-4147-A177-3AD203B41FA5}">
                      <a16:colId xmlns:a16="http://schemas.microsoft.com/office/drawing/2014/main" val="3194873025"/>
                    </a:ext>
                  </a:extLst>
                </a:gridCol>
                <a:gridCol w="2971800">
                  <a:extLst>
                    <a:ext uri="{9D8B030D-6E8A-4147-A177-3AD203B41FA5}">
                      <a16:colId xmlns:a16="http://schemas.microsoft.com/office/drawing/2014/main" val="1550749451"/>
                    </a:ext>
                  </a:extLst>
                </a:gridCol>
                <a:gridCol w="2743200">
                  <a:extLst>
                    <a:ext uri="{9D8B030D-6E8A-4147-A177-3AD203B41FA5}">
                      <a16:colId xmlns:a16="http://schemas.microsoft.com/office/drawing/2014/main" val="3181388736"/>
                    </a:ext>
                  </a:extLst>
                </a:gridCol>
              </a:tblGrid>
              <a:tr h="685800">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22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Response Speed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There are claims that closed source offers a faster and more effective response to security issues</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However, critical bug fixes are released only once a month after extensive programming and testing, and certain bugs have been known to go un-patched for months or even years</a:t>
                      </a:r>
                      <a:endParaRPr kumimoji="0" lang="en-US" altLang="en-US" sz="24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Bugs can be fixed and rolled out within a day of being reported (often within hours), though usually it takes a few weeks before the patch is available on all distributions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59563483"/>
                  </a:ext>
                </a:extLst>
              </a:tr>
            </a:tbl>
          </a:graphicData>
        </a:graphic>
      </p:graphicFrame>
    </p:spTree>
    <p:extLst>
      <p:ext uri="{BB962C8B-B14F-4D97-AF65-F5344CB8AC3E}">
        <p14:creationId xmlns:p14="http://schemas.microsoft.com/office/powerpoint/2010/main" val="41334916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gn="l"/>
            <a:r>
              <a:rPr lang="en-US" altLang="en-US" sz="3200"/>
              <a:t>OS Security Capabilities: Linux vs. Windows (continued)</a:t>
            </a:r>
          </a:p>
        </p:txBody>
      </p:sp>
      <p:graphicFrame>
        <p:nvGraphicFramePr>
          <p:cNvPr id="135201" name="Group 33"/>
          <p:cNvGraphicFramePr>
            <a:graphicFrameLocks noGrp="1"/>
          </p:cNvGraphicFramePr>
          <p:nvPr>
            <p:ph idx="1"/>
          </p:nvPr>
        </p:nvGraphicFramePr>
        <p:xfrm>
          <a:off x="457200" y="1447800"/>
          <a:ext cx="8229600" cy="4520184"/>
        </p:xfrm>
        <a:graphic>
          <a:graphicData uri="http://schemas.openxmlformats.org/drawingml/2006/table">
            <a:tbl>
              <a:tblPr/>
              <a:tblGrid>
                <a:gridCol w="1447800">
                  <a:extLst>
                    <a:ext uri="{9D8B030D-6E8A-4147-A177-3AD203B41FA5}">
                      <a16:colId xmlns:a16="http://schemas.microsoft.com/office/drawing/2014/main" val="2232939704"/>
                    </a:ext>
                  </a:extLst>
                </a:gridCol>
                <a:gridCol w="4038600">
                  <a:extLst>
                    <a:ext uri="{9D8B030D-6E8A-4147-A177-3AD203B41FA5}">
                      <a16:colId xmlns:a16="http://schemas.microsoft.com/office/drawing/2014/main" val="3615156379"/>
                    </a:ext>
                  </a:extLst>
                </a:gridCol>
                <a:gridCol w="2743200">
                  <a:extLst>
                    <a:ext uri="{9D8B030D-6E8A-4147-A177-3AD203B41FA5}">
                      <a16:colId xmlns:a16="http://schemas.microsoft.com/office/drawing/2014/main" val="692671843"/>
                    </a:ext>
                  </a:extLst>
                </a:gridCol>
              </a:tblGrid>
              <a:tr h="685800">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None/>
                        <a:tabLst/>
                      </a:pPr>
                      <a:r>
                        <a:rPr kumimoji="0" lang="en-US" altLang="en-US" sz="22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User Accounts</a:t>
                      </a:r>
                      <a:r>
                        <a:rPr kumimoji="0" lang="en-US" altLang="en-US" sz="24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In Windows Vista, all logged-in sessions  run with standard user permissions, preventing malicious programs from gaining total control of the system</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Processes that require administrator privileges can be run using the User Account Control framework. </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For standard users, this presents a credentials dialogue that requires the password of a member of the administrators group (who are listed)</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For users who are already logged in an administrator, only confirmation is necessary</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The first user account created during the setup process is automatically a member of the administrators group</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The majority of users did not change to an account type with fewer rights, meaning that, in Windows versions prior to the introduction of UAC, malicious programs would have full control over the system</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However the security of the User Account Control is not guaranteed to prevent malicious programs and users from unlimited access in Windows</a:t>
                      </a:r>
                      <a:r>
                        <a:rPr kumimoji="0" lang="en-US" altLang="en-US" sz="15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0000"/>
                        <a:defRPr sz="2400">
                          <a:solidFill>
                            <a:srgbClr val="000066"/>
                          </a:solidFill>
                          <a:latin typeface="Trebuchet MS" panose="020B0603020202020204" pitchFamily="34" charset="0"/>
                          <a:cs typeface="Lucida Sans Unicode" panose="020B0602030504020204" pitchFamily="34" charset="0"/>
                        </a:defRPr>
                      </a:lvl1pPr>
                      <a:lvl2pPr eaLnBrk="0" hangingPunct="0">
                        <a:spcBef>
                          <a:spcPct val="20000"/>
                        </a:spcBef>
                        <a:buSzPct val="80000"/>
                        <a:defRPr sz="2000">
                          <a:solidFill>
                            <a:srgbClr val="000066"/>
                          </a:solidFill>
                          <a:latin typeface="Trebuchet MS" panose="020B0603020202020204" pitchFamily="34" charset="0"/>
                          <a:cs typeface="Lucida Sans Unicode" panose="020B0602030504020204" pitchFamily="34" charset="0"/>
                        </a:defRPr>
                      </a:lvl2pPr>
                      <a:lvl3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3pPr>
                      <a:lvl4pPr eaLnBrk="0" hangingPunct="0">
                        <a:spcBef>
                          <a:spcPct val="20000"/>
                        </a:spcBef>
                        <a:buSzPct val="80000"/>
                        <a:defRPr>
                          <a:solidFill>
                            <a:srgbClr val="000066"/>
                          </a:solidFill>
                          <a:latin typeface="Trebuchet MS" panose="020B0603020202020204" pitchFamily="34" charset="0"/>
                          <a:cs typeface="Lucida Sans Unicode" panose="020B0602030504020204" pitchFamily="34" charset="0"/>
                        </a:defRPr>
                      </a:lvl4pPr>
                      <a:lvl5pPr eaLnBrk="0" hangingPunct="0">
                        <a:spcBef>
                          <a:spcPct val="20000"/>
                        </a:spcBef>
                        <a:defRPr>
                          <a:solidFill>
                            <a:schemeClr val="tx1"/>
                          </a:solidFill>
                          <a:latin typeface="Lucida Sans" panose="020B0602030504020204" pitchFamily="34" charset="0"/>
                          <a:cs typeface="Lucida Sans Unicode" panose="020B0602030504020204" pitchFamily="34" charset="0"/>
                        </a:defRPr>
                      </a:lvl5pPr>
                      <a:lvl6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6pPr>
                      <a:lvl7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7pPr>
                      <a:lvl8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8pPr>
                      <a:lvl9pPr eaLnBrk="0" fontAlgn="base" hangingPunct="0">
                        <a:spcBef>
                          <a:spcPct val="20000"/>
                        </a:spcBef>
                        <a:spcAft>
                          <a:spcPct val="0"/>
                        </a:spcAft>
                        <a:defRPr>
                          <a:solidFill>
                            <a:schemeClr val="tx1"/>
                          </a:solidFill>
                          <a:latin typeface="Lucida Sans" panose="020B0602030504020204" pitchFamily="34" charset="0"/>
                          <a:cs typeface="Lucida Sans Unicode" panose="020B0602030504020204" pitchFamily="34" charset="0"/>
                        </a:defRPr>
                      </a:lvl9pPr>
                    </a:lstStyle>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Users typically run as limited accounts, having created both administrator (root) and at least one user account during installation</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In most Linux distributions, there are commands (su, sudo) that will temporarily grant elevated permissions to processes that need it</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In practice, this can be very dangerous, as any error can lead to severe damage to the system </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New frameworks such as PolicyKit seek to rectify this problem</a:t>
                      </a:r>
                    </a:p>
                    <a:p>
                      <a:pPr marL="0" marR="0" lvl="0" indent="0" algn="l" defTabSz="914400" rtl="0" eaLnBrk="0" fontAlgn="base" latinLnBrk="0" hangingPunct="0">
                        <a:lnSpc>
                          <a:spcPct val="100000"/>
                        </a:lnSpc>
                        <a:spcBef>
                          <a:spcPct val="20000"/>
                        </a:spcBef>
                        <a:spcAft>
                          <a:spcPct val="0"/>
                        </a:spcAft>
                        <a:buClrTx/>
                        <a:buSzPct val="80000"/>
                        <a:buFontTx/>
                        <a:buChar char="•"/>
                        <a:tabLst/>
                      </a:pPr>
                      <a:r>
                        <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 However, as of Feb. 2009,PolicyKit is not in widespread use.</a:t>
                      </a:r>
                      <a:r>
                        <a:rPr kumimoji="0" lang="en-US" altLang="en-US" sz="24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rPr>
                        <a:t> </a:t>
                      </a:r>
                      <a:endParaRPr kumimoji="0" lang="en-US" altLang="en-US" sz="1300" b="0" i="0" u="none" strike="noStrike" cap="none" normalizeH="0" baseline="0" smtClean="0">
                        <a:ln>
                          <a:noFill/>
                        </a:ln>
                        <a:solidFill>
                          <a:srgbClr val="000066"/>
                        </a:solidFill>
                        <a:effectLst/>
                        <a:latin typeface="Trebuchet MS" panose="020B0603020202020204" pitchFamily="34" charset="0"/>
                        <a:cs typeface="Lucida Sans Unicode" panose="020B0602030504020204"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24874623"/>
                  </a:ext>
                </a:extLst>
              </a:tr>
            </a:tbl>
          </a:graphicData>
        </a:graphic>
      </p:graphicFrame>
    </p:spTree>
    <p:extLst>
      <p:ext uri="{BB962C8B-B14F-4D97-AF65-F5344CB8AC3E}">
        <p14:creationId xmlns:p14="http://schemas.microsoft.com/office/powerpoint/2010/main" val="2851324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8202</TotalTime>
  <Words>10358</Words>
  <Application>Microsoft Office PowerPoint</Application>
  <PresentationFormat>On-screen Show (4:3)</PresentationFormat>
  <Paragraphs>1156</Paragraphs>
  <Slides>101</Slides>
  <Notes>44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101</vt:i4>
      </vt:variant>
    </vt:vector>
  </HeadingPairs>
  <TitlesOfParts>
    <vt:vector size="114" baseType="lpstr">
      <vt:lpstr>Arial Unicode MS</vt:lpstr>
      <vt:lpstr>Gulim</vt:lpstr>
      <vt:lpstr>SimSun</vt:lpstr>
      <vt:lpstr>Arial</vt:lpstr>
      <vt:lpstr>Calibri</vt:lpstr>
      <vt:lpstr>Courier New</vt:lpstr>
      <vt:lpstr>Gill Sans MT</vt:lpstr>
      <vt:lpstr>Lucida Sans Unicode</vt:lpstr>
      <vt:lpstr>Trebuchet MS</vt:lpstr>
      <vt:lpstr>Verdana</vt:lpstr>
      <vt:lpstr>Wingdings</vt:lpstr>
      <vt:lpstr>Wingdings 2</vt:lpstr>
      <vt:lpstr>Solstice</vt:lpstr>
      <vt:lpstr>PowerPoint Presentation</vt:lpstr>
      <vt:lpstr>Acknowledgement</vt:lpstr>
      <vt:lpstr>Linux Server Hardening</vt:lpstr>
      <vt:lpstr>Prerequisites</vt:lpstr>
      <vt:lpstr>OS Hardening Basics</vt:lpstr>
      <vt:lpstr>OS Hardening Basics cont…</vt:lpstr>
      <vt:lpstr>Before Installation</vt:lpstr>
      <vt:lpstr>OS Installation</vt:lpstr>
      <vt:lpstr>Configure Kernel Source</vt:lpstr>
      <vt:lpstr>Common Unneeded Services</vt:lpstr>
      <vt:lpstr>Identify Unneeded Services</vt:lpstr>
      <vt:lpstr>Remove Unneeded Services</vt:lpstr>
      <vt:lpstr>Disable Services </vt:lpstr>
      <vt:lpstr>Automated Hardening</vt:lpstr>
      <vt:lpstr>Bastille Screenshot</vt:lpstr>
      <vt:lpstr>Keeping Software Updated</vt:lpstr>
      <vt:lpstr>Delete Unnecessary User Accounts</vt:lpstr>
      <vt:lpstr>Minimize Use of SUID=root</vt:lpstr>
      <vt:lpstr>Set User ID (SUID)</vt:lpstr>
      <vt:lpstr>System Loggers</vt:lpstr>
      <vt:lpstr>Log Maintenance/Monitoring</vt:lpstr>
      <vt:lpstr>Secure Communication</vt:lpstr>
      <vt:lpstr>System Files to Review</vt:lpstr>
      <vt:lpstr>System Files to Review (2)</vt:lpstr>
      <vt:lpstr>Linux and Windows Operating System Security</vt:lpstr>
      <vt:lpstr>Background: Windows</vt:lpstr>
      <vt:lpstr>Background: Linux</vt:lpstr>
      <vt:lpstr>Agenda</vt:lpstr>
      <vt:lpstr>Windows Security Architecture</vt:lpstr>
      <vt:lpstr>Local Security Authority (LSA)</vt:lpstr>
      <vt:lpstr>Security Account Manager (SAM)</vt:lpstr>
      <vt:lpstr>WinLogon &amp; NetLogon</vt:lpstr>
      <vt:lpstr>Windows Login Example </vt:lpstr>
      <vt:lpstr>Windows Login Example</vt:lpstr>
      <vt:lpstr>Review Question</vt:lpstr>
      <vt:lpstr>Answer</vt:lpstr>
      <vt:lpstr>User Account Controls</vt:lpstr>
      <vt:lpstr>User Account Controls (continued)</vt:lpstr>
      <vt:lpstr>UAC Consent UI: Type 1</vt:lpstr>
      <vt:lpstr>UAC Consent UI: Type 2</vt:lpstr>
      <vt:lpstr>UAC Consent UI: Type 3</vt:lpstr>
      <vt:lpstr>UAC: What’s really happening</vt:lpstr>
      <vt:lpstr>Agenda</vt:lpstr>
      <vt:lpstr>Linux Security Model</vt:lpstr>
      <vt:lpstr>Understanding: /etc/password</vt:lpstr>
      <vt:lpstr>Understanding of /etc/group</vt:lpstr>
      <vt:lpstr>File Permissions</vt:lpstr>
      <vt:lpstr>Directory Permissions</vt:lpstr>
      <vt:lpstr>Difference between File and Directory Permissions</vt:lpstr>
      <vt:lpstr>SetUID and SetGID </vt:lpstr>
      <vt:lpstr>SetUID and SetGID </vt:lpstr>
      <vt:lpstr>SetGID and Directories</vt:lpstr>
      <vt:lpstr>Kernel Space and User Space</vt:lpstr>
      <vt:lpstr>Mandatory Access Controls</vt:lpstr>
      <vt:lpstr>Agenda</vt:lpstr>
      <vt:lpstr> Evaluation: Windows vs. Linux Design </vt:lpstr>
      <vt:lpstr>Windows Design Flaws/Poor Design Decisions</vt:lpstr>
      <vt:lpstr>Evolved from Single-User Design to a multi-user model few years back</vt:lpstr>
      <vt:lpstr> Monolithic by Design, not Modular </vt:lpstr>
      <vt:lpstr> Depends Heavily on an RPC Model  </vt:lpstr>
      <vt:lpstr>  Focuses on its Familiar Graphical Desktop Interface  </vt:lpstr>
      <vt:lpstr>Linux Design Flaws/Poor Design Decisions</vt:lpstr>
      <vt:lpstr>Based on Multi-User Design</vt:lpstr>
      <vt:lpstr> Modular by Design, not Monolithic </vt:lpstr>
      <vt:lpstr> Not Constrained by an RPC Model </vt:lpstr>
      <vt:lpstr>Ideal for Headless Non-local Administration </vt:lpstr>
      <vt:lpstr>Agenda</vt:lpstr>
      <vt:lpstr>Linux Vulnerabilities</vt:lpstr>
      <vt:lpstr>SetUID Root Vulnerabilities </vt:lpstr>
      <vt:lpstr>Web Application Vulnerabilities</vt:lpstr>
      <vt:lpstr>Rootkit Attacks</vt:lpstr>
      <vt:lpstr>Agenda</vt:lpstr>
      <vt:lpstr> Means Of Evaluating Metrics </vt:lpstr>
      <vt:lpstr>Example: Microsoft Security Bulletin MS08-067 – Critical  </vt:lpstr>
      <vt:lpstr>Agenda</vt:lpstr>
      <vt:lpstr>System Hardening</vt:lpstr>
      <vt:lpstr>Windows Defenses</vt:lpstr>
      <vt:lpstr>Account Defenses</vt:lpstr>
      <vt:lpstr>Network Defenses</vt:lpstr>
      <vt:lpstr>Browser Defenses</vt:lpstr>
      <vt:lpstr>Cryptographic Services </vt:lpstr>
      <vt:lpstr>Linux System Hardening</vt:lpstr>
      <vt:lpstr>OS-Level Security Tools and Techniques</vt:lpstr>
      <vt:lpstr>OS Installation</vt:lpstr>
      <vt:lpstr>Patch Management </vt:lpstr>
      <vt:lpstr>Network Access Controls </vt:lpstr>
      <vt:lpstr> Using iptables for “Local Firewall” Rules </vt:lpstr>
      <vt:lpstr>Antivirus Software</vt:lpstr>
      <vt:lpstr>User Management</vt:lpstr>
      <vt:lpstr>Password Aging</vt:lpstr>
      <vt:lpstr>Root Delegation</vt:lpstr>
      <vt:lpstr>Logging</vt:lpstr>
      <vt:lpstr>Agenda</vt:lpstr>
      <vt:lpstr>OS Security Capabilities: Linux vs. Windows </vt:lpstr>
      <vt:lpstr>OS Security Capabilities: Linux vs. Windows (continued)</vt:lpstr>
      <vt:lpstr>OS Security Capabilities: Linux vs. Windows (continued)</vt:lpstr>
      <vt:lpstr>OS Security Capabilities: Linux vs. Windows (continued)</vt:lpstr>
      <vt:lpstr>OS Security Capabilities: Linux vs. Windows (continued)</vt:lpstr>
      <vt:lpstr>OS Security Capabilities: Linux vs. Windows (continued)</vt:lpstr>
      <vt:lpstr>OS Security Capabilities: Linux vs. Windows (continued)</vt:lpstr>
      <vt:lpstr>OS Security Capabilities: Linux vs. Windows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Malware Incident Response  Dynamic Analysis (slides courtesy of Stephen Grimes)</dc:title>
  <dc:creator>User</dc:creator>
  <cp:lastModifiedBy>czou</cp:lastModifiedBy>
  <cp:revision>273</cp:revision>
  <dcterms:created xsi:type="dcterms:W3CDTF">2012-08-21T01:52:40Z</dcterms:created>
  <dcterms:modified xsi:type="dcterms:W3CDTF">2018-02-08T18:13:12Z</dcterms:modified>
</cp:coreProperties>
</file>