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314" r:id="rId13"/>
    <p:sldId id="295" r:id="rId14"/>
    <p:sldId id="296" r:id="rId15"/>
    <p:sldId id="297" r:id="rId16"/>
    <p:sldId id="324" r:id="rId17"/>
    <p:sldId id="325" r:id="rId18"/>
    <p:sldId id="298" r:id="rId19"/>
    <p:sldId id="299" r:id="rId20"/>
    <p:sldId id="300" r:id="rId21"/>
    <p:sldId id="301" r:id="rId22"/>
    <p:sldId id="326" r:id="rId23"/>
    <p:sldId id="302" r:id="rId24"/>
    <p:sldId id="303" r:id="rId25"/>
    <p:sldId id="30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261" autoAdjust="0"/>
  </p:normalViewPr>
  <p:slideViewPr>
    <p:cSldViewPr>
      <p:cViewPr varScale="1">
        <p:scale>
          <a:sx n="127" d="100"/>
          <a:sy n="127" d="100"/>
        </p:scale>
        <p:origin x="147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17B9F1A-4BA7-4F42-8B30-B390DAD022BE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FDAA574-78F9-4CF3-B5AA-FBB7FA6294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785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D32125-C21D-4793-A6E9-AEA3A2E01112}" type="slidenum">
              <a:rPr lang="en-US" altLang="en-US">
                <a:latin typeface="Gill Sans MT" panose="020B0502020104020203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326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9256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3732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6799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2321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7435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1958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66876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7555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0571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130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6555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8417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30361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1868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5697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0760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6053790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9867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373934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675176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710501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58190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35487" cy="34020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549964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41460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224900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43287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6791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95456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994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72872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0743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1000" cy="4089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638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35B27-722D-479F-AE8A-9D1E19209290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7CAC18-B632-4DC6-9D20-180F256059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24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CBB1-4F72-42EE-962D-8D619EADA197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E5EE-EF7A-4CE2-B37B-14BAE1F61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980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553-A8E7-4033-AF4F-9980AF19E86A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17EBF-D0FB-40F0-A4D8-34F2BB57D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32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93E0-2FBC-411A-9E2D-7BB679E8A33B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CCE37-9B19-4A1F-B317-C426BEA3A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4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43A202-D693-4DA3-A9D5-41F5562821BE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6B3CBA-5C7D-47E3-A184-0130CB1E7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0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0137-D48C-480B-AE9D-C2DBF8E0F16F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5685-DB8E-4829-B9B3-CE34A8BF2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0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B63DA3-CF07-422A-A7E7-C8441FF20691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91BAAF-10C9-4D5C-B00C-BD2C99104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92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1C78-DF78-4C5A-BED5-B7B03F45249D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7665-8DC7-4493-BA40-B8EA76442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19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91A91-6368-4A9F-88C2-2E770D74C8B6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B3FCD1-4044-4BBE-9287-C051EDB04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0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BF6B36-06ED-4FC9-B0B9-9D9BCCE0151F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C77BD9-FC36-4170-B92B-0E524E53B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4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BAFADE-C3E5-4677-BEB9-6FE45F39E270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454FA-D2CA-45BD-8EC6-F18E282C5B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73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E20E7B-79D4-4A4B-BC1A-D3DB2493F6F8}" type="datetimeFigureOut">
              <a:rPr lang="en-US"/>
              <a:pPr>
                <a:defRPr/>
              </a:pPr>
              <a:t>2/8/2018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9F0EAAAB-7DAD-46A1-BDC6-93D81DFB6C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2" r:id="rId2"/>
    <p:sldLayoutId id="2147483888" r:id="rId3"/>
    <p:sldLayoutId id="2147483883" r:id="rId4"/>
    <p:sldLayoutId id="2147483889" r:id="rId5"/>
    <p:sldLayoutId id="2147483884" r:id="rId6"/>
    <p:sldLayoutId id="2147483890" r:id="rId7"/>
    <p:sldLayoutId id="2147483891" r:id="rId8"/>
    <p:sldLayoutId id="2147483892" r:id="rId9"/>
    <p:sldLayoutId id="2147483885" r:id="rId10"/>
    <p:sldLayoutId id="21474838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ebGoat/WebGoat/wiki/Running-WebGoa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hyperlink" Target="http://localhost:8080/WebGoat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xedbyvonnie.com/2015/06/using-the-social-engineering-toolkit-in-kali-linux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Iw-HrQ4DP0E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b8F6SgsIrY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192.168.0.114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mailto:czou@cs.ucf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605589" y="2133600"/>
            <a:ext cx="8153400" cy="3001962"/>
          </a:xfrm>
          <a:prstGeom prst="rect">
            <a:avLst/>
          </a:prstGeom>
        </p:spPr>
        <p:txBody>
          <a:bodyPr lIns="92075" tIns="46038" rIns="92075" bIns="46038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Gill Sans MT" pitchFamily="34" charset="0"/>
              </a:defRPr>
            </a:lvl9pPr>
            <a:extLst/>
          </a:lstStyle>
          <a:p>
            <a:pPr algn="ctr" eaLnBrk="1" hangingPunct="1">
              <a:lnSpc>
                <a:spcPts val="3500"/>
              </a:lnSpc>
              <a:defRPr/>
            </a:pPr>
            <a:r>
              <a:rPr lang="en-US" altLang="zh-CN" sz="2800" b="1" dirty="0" smtClean="0">
                <a:ea typeface="宋体" panose="02010600030101010101" pitchFamily="2" charset="-122"/>
              </a:rPr>
              <a:t>Cyber Operation and Penetration Testing</a:t>
            </a:r>
            <a:r>
              <a:rPr lang="en-US" altLang="zh-CN" sz="2000" dirty="0" smtClean="0">
                <a:ea typeface="Gulim" pitchFamily="34" charset="-127"/>
              </a:rPr>
              <a:t/>
            </a:r>
            <a:br>
              <a:rPr lang="en-US" altLang="zh-CN" sz="2000" dirty="0" smtClean="0">
                <a:ea typeface="Gulim" pitchFamily="34" charset="-127"/>
              </a:rPr>
            </a:br>
            <a:r>
              <a:rPr lang="en-US" altLang="zh-CN" sz="2400" i="1" dirty="0">
                <a:solidFill>
                  <a:schemeClr val="tx1"/>
                </a:solidFill>
                <a:ea typeface="Gulim" pitchFamily="34" charset="-127"/>
              </a:rPr>
              <a:t>Social Engineering Attack and Web-based Exploitation</a:t>
            </a:r>
            <a:r>
              <a:rPr lang="en-US" altLang="zh-CN" sz="2400" i="1" dirty="0" smtClean="0">
                <a:solidFill>
                  <a:schemeClr val="tx1"/>
                </a:solidFill>
                <a:ea typeface="Gulim" pitchFamily="34" charset="-127"/>
              </a:rPr>
              <a:t/>
            </a:r>
            <a:br>
              <a:rPr lang="en-US" altLang="zh-CN" sz="2400" i="1" dirty="0" smtClean="0">
                <a:solidFill>
                  <a:schemeClr val="tx1"/>
                </a:solidFill>
                <a:ea typeface="Gulim" pitchFamily="34" charset="-127"/>
              </a:rPr>
            </a:br>
            <a:r>
              <a:rPr lang="en-US" altLang="zh-CN" sz="2000" dirty="0" smtClean="0">
                <a:ea typeface="Gulim" pitchFamily="34" charset="-127"/>
              </a:rPr>
              <a:t/>
            </a:r>
            <a:br>
              <a:rPr lang="en-US" altLang="zh-CN" sz="2000" dirty="0" smtClean="0">
                <a:ea typeface="Gulim" pitchFamily="34" charset="-127"/>
              </a:rPr>
            </a:br>
            <a:r>
              <a:rPr lang="en-US" altLang="zh-CN" sz="1600" dirty="0" smtClean="0">
                <a:ea typeface="Gulim" pitchFamily="34" charset="-127"/>
              </a:rPr>
              <a:t>Cliff Zou</a:t>
            </a:r>
            <a:br>
              <a:rPr lang="en-US" altLang="zh-CN" sz="1600" dirty="0" smtClean="0">
                <a:ea typeface="Gulim" pitchFamily="34" charset="-127"/>
              </a:rPr>
            </a:br>
            <a:r>
              <a:rPr lang="en-US" altLang="zh-CN" sz="1600" dirty="0" smtClean="0">
                <a:ea typeface="Gulim" pitchFamily="34" charset="-127"/>
              </a:rPr>
              <a:t>University of Central Florida</a:t>
            </a:r>
            <a:endParaRPr lang="en-US" altLang="zh-CN" sz="1600" dirty="0" smtClean="0"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Basic of Web Hacking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FF0000"/>
                </a:solidFill>
              </a:rPr>
              <a:t>Analyze response from webserver and inspect for vulnerabilities</a:t>
            </a:r>
            <a:r>
              <a:rPr lang="en-GB" altLang="en-US" sz="2400"/>
              <a:t>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Web Server vulnerability scanner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FF0000"/>
                </a:solidFill>
              </a:rPr>
              <a:t>Intercept request as they leave your browser by using intercepting web proxy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FF0000"/>
                </a:solidFill>
              </a:rPr>
              <a:t>Find all the web pages, directories, and other files that make the web appliation: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Clone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Find secrete information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/>
          </a:p>
        </p:txBody>
      </p:sp>
    </p:spTree>
    <p:extLst>
      <p:ext uri="{BB962C8B-B14F-4D97-AF65-F5344CB8AC3E}">
        <p14:creationId xmlns:p14="http://schemas.microsoft.com/office/powerpoint/2010/main" val="3922191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Nikto: Web Server Vulnerability Scanner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rgbClr val="FF0000"/>
                </a:solidFill>
              </a:rPr>
              <a:t>Type the program: </a:t>
            </a:r>
            <a:r>
              <a:rPr lang="en-GB" altLang="en-US" sz="2400" dirty="0">
                <a:solidFill>
                  <a:schemeClr val="tx1"/>
                </a:solidFill>
              </a:rPr>
              <a:t> Kali# </a:t>
            </a:r>
            <a:r>
              <a:rPr lang="en-GB" altLang="en-US" sz="2400" dirty="0" err="1">
                <a:solidFill>
                  <a:schemeClr val="tx1"/>
                </a:solidFill>
              </a:rPr>
              <a:t>nikto</a:t>
            </a: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GB" altLang="en-US" sz="2800" dirty="0" smtClean="0"/>
              <a:t> </a:t>
            </a: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76400"/>
            <a:ext cx="7315200" cy="3413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33" y="5348396"/>
            <a:ext cx="7291387" cy="134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25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Nikto: Web Server Vulnerability Scanner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2057400"/>
            <a:ext cx="822960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-h: target name or IP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-p: port number to scan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-p 80, 443;       -p 1-1000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OSVDB-xxx:  google to find detail of </a:t>
            </a:r>
            <a:r>
              <a:rPr lang="en-GB" altLang="en-US" sz="2800" dirty="0" smtClean="0"/>
              <a:t>each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>
                <a:solidFill>
                  <a:srgbClr val="FF0000"/>
                </a:solidFill>
              </a:rPr>
              <a:t>Attention: Do not try </a:t>
            </a:r>
            <a:r>
              <a:rPr lang="en-GB" altLang="en-US" sz="2400" dirty="0" err="1" smtClean="0">
                <a:solidFill>
                  <a:srgbClr val="FF0000"/>
                </a:solidFill>
              </a:rPr>
              <a:t>Nikto</a:t>
            </a:r>
            <a:r>
              <a:rPr lang="en-GB" altLang="en-US" sz="2400" dirty="0" smtClean="0">
                <a:solidFill>
                  <a:srgbClr val="FF0000"/>
                </a:solidFill>
              </a:rPr>
              <a:t> to sensitive web servers!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</a:rPr>
              <a:t>It generates a flood of web probing traffic</a:t>
            </a: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195390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 err="1">
                <a:solidFill>
                  <a:srgbClr val="0000CC"/>
                </a:solidFill>
                <a:latin typeface="AlBattar" charset="0"/>
              </a:rPr>
              <a:t>webscarab</a:t>
            </a: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: Web Spider and Interceptor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err="1">
                <a:solidFill>
                  <a:schemeClr val="tx1"/>
                </a:solidFill>
              </a:rPr>
              <a:t>root@Kali</a:t>
            </a:r>
            <a:r>
              <a:rPr lang="en-GB" altLang="en-US" sz="2400" dirty="0">
                <a:solidFill>
                  <a:schemeClr val="tx1"/>
                </a:solidFill>
              </a:rPr>
              <a:t>~# </a:t>
            </a:r>
            <a:r>
              <a:rPr lang="en-GB" altLang="en-US" sz="2400" dirty="0" err="1">
                <a:solidFill>
                  <a:schemeClr val="tx1"/>
                </a:solidFill>
              </a:rPr>
              <a:t>webscarab</a:t>
            </a: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Configure Kali browser to use </a:t>
            </a:r>
            <a:r>
              <a:rPr lang="en-GB" altLang="en-US" sz="2000" dirty="0" err="1">
                <a:solidFill>
                  <a:schemeClr val="tx1"/>
                </a:solidFill>
              </a:rPr>
              <a:t>webscarab</a:t>
            </a:r>
            <a:r>
              <a:rPr lang="en-GB" altLang="en-US" sz="2000" dirty="0">
                <a:solidFill>
                  <a:schemeClr val="tx1"/>
                </a:solidFill>
              </a:rPr>
              <a:t> as </a:t>
            </a:r>
            <a:r>
              <a:rPr lang="en-GB" altLang="en-US" sz="2000" dirty="0" smtClean="0">
                <a:solidFill>
                  <a:schemeClr val="tx1"/>
                </a:solidFill>
              </a:rPr>
              <a:t>proxy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It serves as a proxy that intercepts and allows people to alter web browser web requests (both HTTP and HTTPS) and web server replies</a:t>
            </a:r>
            <a:r>
              <a:rPr lang="en-US" altLang="en-US" sz="2000" dirty="0" smtClean="0">
                <a:solidFill>
                  <a:schemeClr val="tx1"/>
                </a:solidFill>
              </a:rPr>
              <a:t>. [from Wikipedia]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 smtClean="0">
                <a:solidFill>
                  <a:schemeClr val="tx1"/>
                </a:solidFill>
              </a:rPr>
              <a:t>A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youtube</a:t>
            </a:r>
            <a:r>
              <a:rPr lang="en-US" altLang="en-US" sz="2400" dirty="0">
                <a:solidFill>
                  <a:schemeClr val="tx1"/>
                </a:solidFill>
              </a:rPr>
              <a:t> tutorial: https://www.youtube.com/watch?v=W5ppj2LnHXM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  <p:pic>
        <p:nvPicPr>
          <p:cNvPr id="2662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524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1216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webscarab: Web Spider and Interceptor</a:t>
            </a: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Configure Kali browser to use </a:t>
            </a:r>
            <a:r>
              <a:rPr lang="en-GB" altLang="en-US" sz="2400" dirty="0" err="1">
                <a:solidFill>
                  <a:schemeClr val="tx1"/>
                </a:solidFill>
              </a:rPr>
              <a:t>webscarab</a:t>
            </a:r>
            <a:r>
              <a:rPr lang="en-GB" altLang="en-US" sz="2400" dirty="0">
                <a:solidFill>
                  <a:schemeClr val="tx1"/>
                </a:solidFill>
              </a:rPr>
              <a:t> as proxy</a:t>
            </a:r>
            <a:endParaRPr lang="en-GB" altLang="en-US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Configure </a:t>
            </a:r>
            <a:r>
              <a:rPr lang="en-GB" altLang="en-US" sz="2000" dirty="0" err="1">
                <a:solidFill>
                  <a:schemeClr val="tx1"/>
                </a:solidFill>
              </a:rPr>
              <a:t>Iceweasel’s</a:t>
            </a:r>
            <a:r>
              <a:rPr lang="en-GB" altLang="en-US" sz="2000" dirty="0">
                <a:solidFill>
                  <a:schemeClr val="tx1"/>
                </a:solidFill>
              </a:rPr>
              <a:t> Preference 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Advanced   Network  Connection Setting</a:t>
            </a:r>
            <a:r>
              <a:rPr lang="en-GB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…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Be sure to remove entries under the “No Proxy” box!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In this way, </a:t>
            </a:r>
            <a:r>
              <a:rPr lang="en-GB" altLang="en-US" sz="2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webscarab</a:t>
            </a:r>
            <a:r>
              <a:rPr lang="en-GB" altLang="en-US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 is a powerful web traffic monitoring and interceptor</a:t>
            </a: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22401"/>
            <a:ext cx="51911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835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 err="1">
                <a:solidFill>
                  <a:srgbClr val="0000CC"/>
                </a:solidFill>
                <a:latin typeface="AlBattar" charset="0"/>
              </a:rPr>
              <a:t>webscarab</a:t>
            </a: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: Web Spider and Interceptor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chemeClr val="tx1"/>
                </a:solidFill>
              </a:rPr>
              <a:t>Connect to the targeted web server once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chemeClr val="tx1"/>
                </a:solidFill>
              </a:rPr>
              <a:t>Right click the URL on Webscarab’s summary, then click “Spider Tree” will spider the web server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75342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605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 err="1">
                <a:solidFill>
                  <a:srgbClr val="0000CC"/>
                </a:solidFill>
                <a:latin typeface="AlBattar" charset="0"/>
              </a:rPr>
              <a:t>webscarab</a:t>
            </a: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: </a:t>
            </a:r>
            <a:r>
              <a:rPr lang="en-GB" altLang="en-US" dirty="0" smtClean="0">
                <a:solidFill>
                  <a:srgbClr val="0000CC"/>
                </a:solidFill>
                <a:latin typeface="AlBattar" charset="0"/>
              </a:rPr>
              <a:t>Request/Response </a:t>
            </a: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Interceptor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</a:rPr>
              <a:t>You can intercept some requests, modify them before they are sent to the server.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 smtClean="0">
                <a:solidFill>
                  <a:schemeClr val="tx1"/>
                </a:solidFill>
              </a:rPr>
              <a:t>Choose “Proxy” tab, </a:t>
            </a:r>
            <a:r>
              <a:rPr lang="en-US" sz="2000" dirty="0"/>
              <a:t>choose the "Manual Edit" tab. Once you click the "Intercept Requests" checkbox, you can choose which request methods you wish to intercept (most commonly GET or POST)</a:t>
            </a: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971800"/>
            <a:ext cx="575083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19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 err="1">
                <a:solidFill>
                  <a:srgbClr val="0000CC"/>
                </a:solidFill>
                <a:latin typeface="AlBattar" charset="0"/>
              </a:rPr>
              <a:t>webscarab</a:t>
            </a: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: </a:t>
            </a:r>
            <a:r>
              <a:rPr lang="en-GB" altLang="en-US" dirty="0" smtClean="0">
                <a:solidFill>
                  <a:srgbClr val="0000CC"/>
                </a:solidFill>
                <a:latin typeface="AlBattar" charset="0"/>
              </a:rPr>
              <a:t>Request/Response </a:t>
            </a: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Interceptor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</a:rPr>
              <a:t>Go back Kali browser and click a link, it will be intercepted and 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webscarab</a:t>
            </a:r>
            <a:r>
              <a:rPr lang="en-GB" altLang="en-US" sz="2400" dirty="0" smtClean="0">
                <a:solidFill>
                  <a:schemeClr val="tx1"/>
                </a:solidFill>
              </a:rPr>
              <a:t> shows the following window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</a:rPr>
              <a:t>You can now edit any part of the request field.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you uncheck the "Intercept requests" checkbox, either in the intercept conversation window, or in the "Manual Edit" tab of the Proxy plugin.</a:t>
            </a: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369051"/>
            <a:ext cx="6586537" cy="348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22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466725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 err="1">
                <a:solidFill>
                  <a:srgbClr val="0000CC"/>
                </a:solidFill>
                <a:latin typeface="AlBattar" charset="0"/>
              </a:rPr>
              <a:t>Owasp</a:t>
            </a:r>
            <a:r>
              <a:rPr lang="en-GB" altLang="en-US" dirty="0">
                <a:solidFill>
                  <a:srgbClr val="0000CC"/>
                </a:solidFill>
                <a:latin typeface="AlBattar" charset="0"/>
              </a:rPr>
              <a:t>-zap:  Bringing it all together under one roof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Owasp-zap contains all web-based hacking toolkit: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</a:rPr>
              <a:t>Intercepting proxy, sipdering, web vulnerability scanning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rgbClr val="0070C0"/>
                </a:solidFill>
              </a:rPr>
              <a:t>root@kali:~# owasp-zap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/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7386638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867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66725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Owasp-zap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Web vulnerability scanning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Input target web URL under the “quick start” panel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solidFill>
                  <a:srgbClr val="0070C0"/>
                </a:solidFill>
              </a:rPr>
              <a:t>Make sure you are given permission to scan the target webserver</a:t>
            </a:r>
            <a:r>
              <a:rPr lang="en-GB" altLang="en-US" sz="1600" dirty="0" smtClean="0">
                <a:solidFill>
                  <a:srgbClr val="0070C0"/>
                </a:solidFill>
              </a:rPr>
              <a:t>!</a:t>
            </a:r>
            <a:endParaRPr lang="en-GB" altLang="en-US" sz="1600" dirty="0">
              <a:solidFill>
                <a:srgbClr val="0070C0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solidFill>
                  <a:schemeClr val="tx1"/>
                </a:solidFill>
              </a:rPr>
              <a:t>Here we scan the </a:t>
            </a:r>
            <a:r>
              <a:rPr lang="en-GB" altLang="en-US" sz="1600" dirty="0" err="1">
                <a:solidFill>
                  <a:schemeClr val="tx1"/>
                </a:solidFill>
              </a:rPr>
              <a:t>metasploitable</a:t>
            </a:r>
            <a:r>
              <a:rPr lang="en-GB" altLang="en-US" sz="1600" dirty="0">
                <a:solidFill>
                  <a:schemeClr val="tx1"/>
                </a:solidFill>
              </a:rPr>
              <a:t> Linux VM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  <p:pic>
        <p:nvPicPr>
          <p:cNvPr id="348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87625"/>
            <a:ext cx="7172325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495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172450" cy="4800600"/>
          </a:xfrm>
        </p:spPr>
        <p:txBody>
          <a:bodyPr/>
          <a:lstStyle/>
          <a:p>
            <a:pPr marL="457200" indent="-457200" eaLnBrk="1" hangingPunct="1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 smtClean="0">
                <a:solidFill>
                  <a:srgbClr val="0000CC"/>
                </a:solidFill>
              </a:rPr>
              <a:t>Some contents are from the book:</a:t>
            </a:r>
            <a:endParaRPr lang="en-GB" altLang="en-US" sz="2800" dirty="0">
              <a:solidFill>
                <a:srgbClr val="0000CC"/>
              </a:solidFill>
            </a:endParaRPr>
          </a:p>
          <a:p>
            <a:pPr eaLnBrk="1" hangingPunct="1">
              <a:spcBef>
                <a:spcPts val="700"/>
              </a:spcBef>
              <a:buSzPct val="100000"/>
              <a:buFont typeface="Times New Roman" panose="02020603050405020304" pitchFamily="18" charset="0"/>
              <a:buNone/>
              <a:defRPr/>
            </a:pPr>
            <a:r>
              <a:rPr lang="en-GB" altLang="en-US" sz="2800" dirty="0">
                <a:solidFill>
                  <a:srgbClr val="0000CC"/>
                </a:solidFill>
              </a:rPr>
              <a:t>	</a:t>
            </a:r>
            <a:r>
              <a:rPr lang="en-GB" altLang="en-US" sz="2800" dirty="0" smtClean="0">
                <a:solidFill>
                  <a:srgbClr val="0000CC"/>
                </a:solidFill>
              </a:rPr>
              <a:t>“</a:t>
            </a:r>
            <a:r>
              <a:rPr lang="en-US" altLang="en-US" sz="2800" dirty="0" smtClean="0">
                <a:solidFill>
                  <a:srgbClr val="0000CC"/>
                </a:solidFill>
              </a:rPr>
              <a:t>The </a:t>
            </a:r>
            <a:r>
              <a:rPr lang="en-US" altLang="en-US" sz="2800" dirty="0">
                <a:solidFill>
                  <a:srgbClr val="0000CC"/>
                </a:solidFill>
              </a:rPr>
              <a:t>Basics of Hacking and Penetration Testing: Ethical Hacking and Penetration Testing Made </a:t>
            </a:r>
            <a:r>
              <a:rPr lang="en-US" altLang="en-US" sz="2800" dirty="0" smtClean="0">
                <a:solidFill>
                  <a:srgbClr val="0000CC"/>
                </a:solidFill>
              </a:rPr>
              <a:t>Easy”, </a:t>
            </a:r>
            <a:r>
              <a:rPr lang="en-US" altLang="en-US" sz="2800" dirty="0">
                <a:solidFill>
                  <a:srgbClr val="0000CC"/>
                </a:solidFill>
              </a:rPr>
              <a:t>Second Edition</a:t>
            </a:r>
            <a:endParaRPr lang="en-GB" altLang="en-US" sz="2800" dirty="0">
              <a:solidFill>
                <a:srgbClr val="0000CC"/>
              </a:solidFill>
            </a:endParaRPr>
          </a:p>
          <a:p>
            <a:endParaRPr lang="en-US" altLang="en-US" dirty="0" smtClean="0"/>
          </a:p>
        </p:txBody>
      </p:sp>
      <p:pic>
        <p:nvPicPr>
          <p:cNvPr id="1026" name="Picture 2" descr="https://images-na.ssl-images-amazon.com/images/I/51XLVHgA2fL._SX40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28" y="3047999"/>
            <a:ext cx="2741371" cy="33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3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66725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Owasp-zap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chemeClr val="tx1"/>
                </a:solidFill>
                <a:sym typeface="Wingdings" panose="05000000000000000000" pitchFamily="2" charset="2"/>
              </a:rPr>
              <a:t>Web vulnerability scanning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>
                <a:solidFill>
                  <a:schemeClr val="tx1"/>
                </a:solidFill>
                <a:sym typeface="Wingdings" panose="05000000000000000000" pitchFamily="2" charset="2"/>
              </a:rPr>
              <a:t>But it takes LONG LONG time!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>
                <a:solidFill>
                  <a:schemeClr val="tx1"/>
                </a:solidFill>
                <a:sym typeface="Wingdings" panose="05000000000000000000" pitchFamily="2" charset="2"/>
              </a:rPr>
              <a:t>All scanning results will be housed in the “Alerts” tab for easy review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/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43200"/>
            <a:ext cx="77819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170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66725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 err="1" smtClean="0">
                <a:solidFill>
                  <a:srgbClr val="0000CC"/>
                </a:solidFill>
                <a:latin typeface="AlBattar" charset="0"/>
              </a:rPr>
              <a:t>Owasp</a:t>
            </a:r>
            <a:r>
              <a:rPr lang="en-GB" altLang="en-US" dirty="0" smtClean="0">
                <a:solidFill>
                  <a:srgbClr val="0000CC"/>
                </a:solidFill>
                <a:latin typeface="AlBattar" charset="0"/>
              </a:rPr>
              <a:t>-zap Set as Browser Proxy</a:t>
            </a:r>
            <a:endParaRPr lang="en-GB" altLang="en-US" dirty="0">
              <a:solidFill>
                <a:srgbClr val="0000CC"/>
              </a:solidFill>
              <a:latin typeface="AlBattar" charset="0"/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For web traffic intercepting/modification, we first need to add zap as the browser proxy</a:t>
            </a:r>
            <a:endParaRPr lang="en-GB" altLang="en-US" sz="24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 smtClean="0">
                <a:solidFill>
                  <a:schemeClr val="tx1"/>
                </a:solidFill>
              </a:rPr>
              <a:t>Similar to 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webscarab</a:t>
            </a:r>
            <a:r>
              <a:rPr lang="en-GB" altLang="en-US" sz="2400" dirty="0" smtClean="0">
                <a:solidFill>
                  <a:schemeClr val="tx1"/>
                </a:solidFill>
              </a:rPr>
              <a:t>, but the port number is 8080 instead of 8008</a:t>
            </a: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819400"/>
            <a:ext cx="51530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17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"/>
          <p:cNvSpPr txBox="1">
            <a:spLocks noChangeArrowheads="1"/>
          </p:cNvSpPr>
          <p:nvPr/>
        </p:nvSpPr>
        <p:spPr bwMode="auto">
          <a:xfrm>
            <a:off x="466725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Owasp-zap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Spidering a website: right click a target URL   “Attack”  “Spider..”</a:t>
            </a:r>
            <a:endParaRPr lang="en-GB" altLang="en-US" sz="20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/>
          </a:p>
        </p:txBody>
      </p:sp>
      <p:pic>
        <p:nvPicPr>
          <p:cNvPr id="389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6840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466725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Owasp-zap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Maybe most useful:  Request/Response Intercepting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Check and see if a website can securely handle abnormal inputs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What would the website do if I tried to order “-5” TV?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What would the website do if I tried to get $2000 TV for $20?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What if I sign in without providing username or password variables?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Step 1: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set break point for outgoing/incoming web traffic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Step 2: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 Use the browser to visit the target website, the </a:t>
            </a:r>
            <a:r>
              <a:rPr lang="en-GB" altLang="en-US" sz="2000" dirty="0" err="1">
                <a:solidFill>
                  <a:schemeClr val="tx1"/>
                </a:solidFill>
                <a:sym typeface="Wingdings" panose="05000000000000000000" pitchFamily="2" charset="2"/>
              </a:rPr>
              <a:t>owasp</a:t>
            </a:r>
            <a:r>
              <a:rPr lang="en-GB" alt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-zap will pop up with the HTTP GET request shown up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The web browser will hang there waiting for the Zap to continue to send request out</a:t>
            </a:r>
            <a:endParaRPr lang="en-GB" alt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  <p:pic>
        <p:nvPicPr>
          <p:cNvPr id="409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8081963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ight Arrow 5"/>
          <p:cNvSpPr>
            <a:spLocks noChangeArrowheads="1"/>
          </p:cNvSpPr>
          <p:nvPr/>
        </p:nvSpPr>
        <p:spPr bwMode="auto">
          <a:xfrm rot="7441604">
            <a:off x="5530056" y="3747294"/>
            <a:ext cx="790575" cy="109538"/>
          </a:xfrm>
          <a:prstGeom prst="rightArrow">
            <a:avLst>
              <a:gd name="adj1" fmla="val 50000"/>
              <a:gd name="adj2" fmla="val 4992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6115050" y="3259138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Set break point</a:t>
            </a:r>
          </a:p>
        </p:txBody>
      </p:sp>
    </p:spTree>
    <p:extLst>
      <p:ext uri="{BB962C8B-B14F-4D97-AF65-F5344CB8AC3E}">
        <p14:creationId xmlns:p14="http://schemas.microsoft.com/office/powerpoint/2010/main" val="1833011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466725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Owasp-zap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Step 2: Use the browser to visit the target website, the owasp-zap will pop up with the HTTP GET request shown up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>
                <a:solidFill>
                  <a:schemeClr val="tx1"/>
                </a:solidFill>
                <a:sym typeface="Wingdings" panose="05000000000000000000" pitchFamily="2" charset="2"/>
              </a:rPr>
              <a:t>The web browser will hang there waiting for the Zap to continue to send request out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6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olidFill>
                  <a:schemeClr val="tx1"/>
                </a:solidFill>
                <a:sym typeface="Wingdings" panose="05000000000000000000" pitchFamily="2" charset="2"/>
              </a:rPr>
              <a:t>Step 3: Modify the Request content, then click “continue”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>
                <a:solidFill>
                  <a:schemeClr val="tx1"/>
                </a:solidFill>
                <a:sym typeface="Wingdings" panose="05000000000000000000" pitchFamily="2" charset="2"/>
              </a:rPr>
              <a:t>The modified Request content will be sent to the target website.</a:t>
            </a:r>
            <a:endParaRPr lang="en-GB" altLang="en-US" sz="16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/>
          </a:p>
        </p:txBody>
      </p:sp>
      <p:pic>
        <p:nvPicPr>
          <p:cNvPr id="430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454275"/>
            <a:ext cx="76771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ight Arrow 7"/>
          <p:cNvSpPr>
            <a:spLocks noChangeArrowheads="1"/>
          </p:cNvSpPr>
          <p:nvPr/>
        </p:nvSpPr>
        <p:spPr bwMode="auto">
          <a:xfrm rot="-7206676">
            <a:off x="5475287" y="4525963"/>
            <a:ext cx="2003425" cy="69850"/>
          </a:xfrm>
          <a:prstGeom prst="rightArrow">
            <a:avLst>
              <a:gd name="adj1" fmla="val 50000"/>
              <a:gd name="adj2" fmla="val 5085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98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466725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WebGoat:  A Vulnerable Platform for Web-based Attack Training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431800" y="1524000"/>
            <a:ext cx="82296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Concept is similar to </a:t>
            </a:r>
            <a:r>
              <a:rPr lang="en-GB" altLang="en-US" sz="2400" dirty="0" err="1">
                <a:solidFill>
                  <a:schemeClr val="tx1"/>
                </a:solidFill>
              </a:rPr>
              <a:t>Metasploitable</a:t>
            </a:r>
            <a:r>
              <a:rPr lang="en-GB" altLang="en-US" sz="2400" dirty="0">
                <a:solidFill>
                  <a:schemeClr val="tx1"/>
                </a:solidFill>
              </a:rPr>
              <a:t> Linux VM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Developed by OWASP organization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Built on top of J2EE, can be run on any OS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Download the “Easy Run” code from: 			</a:t>
            </a:r>
            <a:r>
              <a:rPr lang="en-GB" altLang="en-US" sz="18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GB" altLang="en-US" sz="1800" dirty="0" smtClean="0">
                <a:solidFill>
                  <a:schemeClr val="tx1"/>
                </a:solidFill>
                <a:hlinkClick r:id="rId3"/>
              </a:rPr>
              <a:t>github.com/WebGoat/WebGoat/wiki/Running-WebGoat</a:t>
            </a:r>
            <a:endParaRPr lang="en-GB" altLang="en-US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 err="1" smtClean="0">
                <a:solidFill>
                  <a:schemeClr val="tx1"/>
                </a:solidFill>
              </a:rPr>
              <a:t>root@kali</a:t>
            </a:r>
            <a:r>
              <a:rPr lang="en-US" altLang="en-US" sz="2400" dirty="0">
                <a:solidFill>
                  <a:schemeClr val="tx1"/>
                </a:solidFill>
              </a:rPr>
              <a:t>:~/Downloads# java -jar webgoat-container-7.1-exec.jar 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In Kali Browser,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>
                <a:solidFill>
                  <a:schemeClr val="tx1"/>
                </a:solidFill>
              </a:rPr>
              <a:t>type in URL: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tx1"/>
                </a:solidFill>
                <a:hlinkClick r:id="rId4"/>
              </a:rPr>
              <a:t>http://localhost:8080/WebGoat</a:t>
            </a:r>
            <a:endParaRPr lang="en-US" altLang="en-US" sz="16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16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>
                <a:solidFill>
                  <a:schemeClr val="tx1"/>
                </a:solidFill>
              </a:rPr>
              <a:t>The webserver runs on 8080 port</a:t>
            </a:r>
            <a:endParaRPr lang="en-US" altLang="en-US" sz="18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18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  <p:pic>
        <p:nvPicPr>
          <p:cNvPr id="4506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38588"/>
            <a:ext cx="320040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601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505200" y="638175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34DEEB-3A50-4521-98C4-34082B22A53C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Pre-Knowledge for SQL injection Attack Lesson in WebGoat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Webpage account login:</a:t>
            </a:r>
          </a:p>
          <a:p>
            <a:pPr lvl="1"/>
            <a:r>
              <a:rPr lang="en-US" altLang="zh-CN" smtClean="0">
                <a:ea typeface="宋体" panose="02010600030101010101" pitchFamily="2" charset="-122"/>
              </a:rPr>
              <a:t>Username:   </a:t>
            </a:r>
            <a:r>
              <a:rPr lang="en-US" altLang="zh-CN" u="sng" smtClean="0">
                <a:ea typeface="宋体" panose="02010600030101010101" pitchFamily="2" charset="-122"/>
              </a:rPr>
              <a:t>czou</a:t>
            </a:r>
          </a:p>
          <a:p>
            <a:pPr lvl="1"/>
            <a:r>
              <a:rPr lang="en-US" altLang="zh-CN" smtClean="0">
                <a:ea typeface="宋体" panose="02010600030101010101" pitchFamily="2" charset="-122"/>
              </a:rPr>
              <a:t>Password:    </a:t>
            </a:r>
            <a:r>
              <a:rPr lang="en-US" altLang="zh-CN" u="sng" smtClean="0">
                <a:ea typeface="宋体" panose="02010600030101010101" pitchFamily="2" charset="-122"/>
              </a:rPr>
              <a:t>*********</a:t>
            </a:r>
          </a:p>
        </p:txBody>
      </p:sp>
    </p:spTree>
    <p:extLst>
      <p:ext uri="{BB962C8B-B14F-4D97-AF65-F5344CB8AC3E}">
        <p14:creationId xmlns:p14="http://schemas.microsoft.com/office/powerpoint/2010/main" val="19519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505200" y="638175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7D2898-868D-4613-8FDB-492C289392D3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Pre-Knowledge for SQL injection Attack Lesson in WebGoat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Backend database: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$result = mysql_query(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“SELECT * FROM Accounts”.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“WHERE Username = ’$username’”.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“AND Password = ’$password’;”);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if (mysql_num_rows($result)&gt;0)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CN" smtClean="0">
                <a:ea typeface="宋体" panose="02010600030101010101" pitchFamily="2" charset="-122"/>
              </a:rPr>
              <a:t>	$login = true;</a:t>
            </a:r>
          </a:p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1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505200" y="638175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7DFAF5-2335-43F6-BF71-5C0C9B985222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>
                <a:ea typeface="宋体" panose="02010600030101010101" pitchFamily="2" charset="-122"/>
              </a:rPr>
              <a:t>Pre-Knowledge for SQL injection Attack Lesson in WebGoat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Webpage account login:</a:t>
            </a:r>
          </a:p>
          <a:p>
            <a:pPr lvl="1"/>
            <a:r>
              <a:rPr lang="en-US" altLang="zh-CN" smtClean="0">
                <a:ea typeface="宋体" panose="02010600030101010101" pitchFamily="2" charset="-122"/>
              </a:rPr>
              <a:t>Username:   </a:t>
            </a:r>
            <a:r>
              <a:rPr lang="en-US" altLang="zh-CN" u="sng" smtClean="0">
                <a:ea typeface="宋体" panose="02010600030101010101" pitchFamily="2" charset="-122"/>
              </a:rPr>
              <a:t>czou’ OR 1=1;/*</a:t>
            </a:r>
          </a:p>
          <a:p>
            <a:pPr lvl="1"/>
            <a:r>
              <a:rPr lang="en-US" altLang="zh-CN" smtClean="0">
                <a:ea typeface="宋体" panose="02010600030101010101" pitchFamily="2" charset="-122"/>
              </a:rPr>
              <a:t>Password:    </a:t>
            </a:r>
            <a:r>
              <a:rPr lang="en-US" altLang="zh-CN" u="sng" smtClean="0">
                <a:ea typeface="宋体" panose="02010600030101010101" pitchFamily="2" charset="-122"/>
              </a:rPr>
              <a:t>*********</a:t>
            </a:r>
          </a:p>
        </p:txBody>
      </p:sp>
    </p:spTree>
    <p:extLst>
      <p:ext uri="{BB962C8B-B14F-4D97-AF65-F5344CB8AC3E}">
        <p14:creationId xmlns:p14="http://schemas.microsoft.com/office/powerpoint/2010/main" val="8745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505200" y="638175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E8C81F-8742-44AE-BE6A-C25C0C6CB76F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Resulting SQL query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CN" b="1" smtClean="0">
                <a:ea typeface="宋体" panose="02010600030101010101" pitchFamily="2" charset="-122"/>
              </a:rPr>
              <a:t>SELECT * FROM Accounts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CN" b="1" smtClean="0">
                <a:ea typeface="宋体" panose="02010600030101010101" pitchFamily="2" charset="-122"/>
              </a:rPr>
              <a:t>WHERE Username = ’</a:t>
            </a:r>
            <a:r>
              <a:rPr lang="en-US" altLang="zh-CN" b="1" smtClean="0">
                <a:solidFill>
                  <a:schemeClr val="tx1"/>
                </a:solidFill>
                <a:ea typeface="宋体" panose="02010600030101010101" pitchFamily="2" charset="-122"/>
              </a:rPr>
              <a:t>czou’ OR 1=1;/*</a:t>
            </a:r>
            <a:r>
              <a:rPr lang="en-US" altLang="zh-CN" b="1" smtClean="0">
                <a:ea typeface="宋体" panose="02010600030101010101" pitchFamily="2" charset="-122"/>
              </a:rPr>
              <a:t>’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CN" b="1" smtClean="0">
                <a:ea typeface="宋体" panose="02010600030101010101" pitchFamily="2" charset="-122"/>
              </a:rPr>
              <a:t>AND Password = ’*******’;</a:t>
            </a:r>
            <a:endParaRPr lang="en-US" altLang="zh-CN" smtClean="0">
              <a:ea typeface="宋体" panose="02010600030101010101" pitchFamily="2" charset="-122"/>
            </a:endParaRPr>
          </a:p>
          <a:p>
            <a:pPr lvl="1">
              <a:buFont typeface="Wingdings" panose="05000000000000000000" pitchFamily="2" charset="2"/>
              <a:buNone/>
            </a:pPr>
            <a:endParaRPr lang="zh-CN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16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SET: Social Engineering Attack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Kali Linux has a toolset for social engineering attack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Similar to </a:t>
            </a:r>
            <a:r>
              <a:rPr lang="en-GB" altLang="en-US" sz="2400" dirty="0" err="1"/>
              <a:t>Metasploit</a:t>
            </a:r>
            <a:r>
              <a:rPr lang="en-GB" altLang="en-US" sz="2400" dirty="0"/>
              <a:t> toolkit in term of comprehensiveness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800" dirty="0"/>
              <a:t>A good webpage tutorial: 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600" dirty="0">
                <a:hlinkClick r:id="rId3"/>
              </a:rPr>
              <a:t>http://www.fixedbyvonnie.com/2015/06/using-the-social-engineering-toolkit-in-kali-linux/</a:t>
            </a:r>
            <a:endParaRPr lang="en-GB" altLang="en-US" sz="16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/>
              <a:t>A good YouTube video tutorial: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1800" dirty="0">
                <a:hlinkClick r:id="rId4"/>
              </a:rPr>
              <a:t>https://www.youtube.com/watch?v=Iw-HrQ4DP0E</a:t>
            </a:r>
            <a:endParaRPr lang="en-GB" altLang="en-US" sz="1800" dirty="0"/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1800" dirty="0"/>
          </a:p>
          <a:p>
            <a:pPr eaLnBrk="1" hangingPunct="1">
              <a:lnSpc>
                <a:spcPct val="90000"/>
              </a:lnSpc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79302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505200" y="638175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994ACA-56DC-40A1-B1E4-DB1E1161086C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Resulting SQL query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CN" b="1" smtClean="0">
                <a:ea typeface="宋体" panose="02010600030101010101" pitchFamily="2" charset="-122"/>
              </a:rPr>
              <a:t>SELECT * FROM Accounts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CN" b="1" smtClean="0">
                <a:ea typeface="宋体" panose="02010600030101010101" pitchFamily="2" charset="-122"/>
              </a:rPr>
              <a:t>WHERE Username = ’</a:t>
            </a:r>
            <a:r>
              <a:rPr lang="en-US" altLang="zh-CN" b="1" smtClean="0">
                <a:solidFill>
                  <a:schemeClr val="tx1"/>
                </a:solidFill>
                <a:ea typeface="宋体" panose="02010600030101010101" pitchFamily="2" charset="-122"/>
              </a:rPr>
              <a:t>czou</a:t>
            </a:r>
            <a:r>
              <a:rPr lang="en-US" altLang="zh-CN" b="1" smtClean="0">
                <a:ea typeface="宋体" panose="02010600030101010101" pitchFamily="2" charset="-122"/>
              </a:rPr>
              <a:t>’ OR 1=1;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CN" b="1" smtClean="0">
                <a:solidFill>
                  <a:schemeClr val="tx1"/>
                </a:solidFill>
                <a:ea typeface="宋体" panose="02010600030101010101" pitchFamily="2" charset="-122"/>
              </a:rPr>
              <a:t>/*’ AND Password = ’*******’;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zh-CN" b="1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en-US" altLang="zh-CN" b="1" smtClean="0">
                <a:solidFill>
                  <a:schemeClr val="tx1"/>
                </a:solidFill>
                <a:ea typeface="宋体" panose="02010600030101010101" pitchFamily="2" charset="-122"/>
              </a:rPr>
              <a:t>No password is checked!</a:t>
            </a:r>
            <a:endParaRPr lang="en-US" altLang="zh-CN" smtClean="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lvl="1">
              <a:buFont typeface="Wingdings" panose="05000000000000000000" pitchFamily="2" charset="2"/>
              <a:buNone/>
            </a:pPr>
            <a:endParaRPr lang="zh-CN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04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505200" y="638175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78086F-AF1C-4320-BAA0-FC9406D7999E}" type="slidenum">
              <a:rPr lang="zh-CN" altLang="en-US"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zh-CN" sz="14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SQL injection</a:t>
            </a: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>
                <a:ea typeface="宋体" panose="02010600030101010101" pitchFamily="2" charset="-122"/>
              </a:rPr>
              <a:t>Vulnerability: any application in any programming language that connects to SQL database</a:t>
            </a:r>
          </a:p>
          <a:p>
            <a:endParaRPr lang="en-US" altLang="zh-CN" smtClean="0">
              <a:ea typeface="宋体" panose="02010600030101010101" pitchFamily="2" charset="-122"/>
            </a:endParaRPr>
          </a:p>
          <a:p>
            <a:r>
              <a:rPr lang="en-US" altLang="zh-CN" smtClean="0">
                <a:ea typeface="宋体" panose="02010600030101010101" pitchFamily="2" charset="-122"/>
              </a:rPr>
              <a:t>The common theme to injection attacks:</a:t>
            </a:r>
          </a:p>
          <a:p>
            <a:pPr lvl="1"/>
            <a:r>
              <a:rPr lang="en-US" altLang="zh-CN" smtClean="0">
                <a:ea typeface="宋体" panose="02010600030101010101" pitchFamily="2" charset="-122"/>
              </a:rPr>
              <a:t>Concatenate strings</a:t>
            </a:r>
          </a:p>
          <a:p>
            <a:pPr lvl="1"/>
            <a:r>
              <a:rPr lang="en-US" altLang="zh-CN" smtClean="0">
                <a:ea typeface="宋体" panose="02010600030101010101" pitchFamily="2" charset="-122"/>
              </a:rPr>
              <a:t>Interpret the result strings</a:t>
            </a:r>
          </a:p>
          <a:p>
            <a:pPr lvl="2"/>
            <a:r>
              <a:rPr lang="en-US" altLang="zh-CN" smtClean="0">
                <a:ea typeface="宋体" panose="02010600030101010101" pitchFamily="2" charset="-122"/>
              </a:rPr>
              <a:t>Actions according to contained commands</a:t>
            </a:r>
          </a:p>
          <a:p>
            <a:endParaRPr lang="zh-CN" altLang="en-US" smtClean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47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466725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WebGoat Example: Lab SQL Injection: Stage 1: String SQL Injection</a:t>
            </a: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431800" y="1524000"/>
            <a:ext cx="82296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 dirty="0">
                <a:solidFill>
                  <a:schemeClr val="tx1"/>
                </a:solidFill>
              </a:rPr>
              <a:t>Let us do the Lab SQL injection (Stage 1)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For this, we need to input special password:  ‘ or ‘1’=‘1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 dirty="0">
                <a:solidFill>
                  <a:schemeClr val="tx1"/>
                </a:solidFill>
              </a:rPr>
              <a:t>But, the password field cannot support so many characters!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8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 dirty="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 dirty="0"/>
          </a:p>
        </p:txBody>
      </p:sp>
      <p:pic>
        <p:nvPicPr>
          <p:cNvPr id="593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95600"/>
            <a:ext cx="7456487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084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466725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WebGoat Example: Lab SQL Injection: Stage 1</a:t>
            </a:r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431800" y="1524000"/>
            <a:ext cx="82296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chemeClr val="tx1"/>
                </a:solidFill>
              </a:rPr>
              <a:t>Solution: use owasp-zap web interceptor</a:t>
            </a:r>
            <a:endParaRPr lang="en-GB" altLang="en-US" sz="200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One issue, owasp-zap uses the same 8080 port as WebGoat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Solution: Change the default port of Zap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Select Zap menu  “tools” </a:t>
            </a:r>
            <a:r>
              <a:rPr lang="en-GB" altLang="en-US" sz="2000">
                <a:sym typeface="Wingdings" panose="05000000000000000000" pitchFamily="2" charset="2"/>
              </a:rPr>
              <a:t> “option..”  “local proxy”</a:t>
            </a:r>
          </a:p>
          <a:p>
            <a:pPr lvl="1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ym typeface="Wingdings" panose="05000000000000000000" pitchFamily="2" charset="2"/>
              </a:rPr>
              <a:t>Set up the Kali browser to use proxy on the modified port</a:t>
            </a:r>
          </a:p>
          <a:p>
            <a:pPr lvl="2"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>
                <a:sym typeface="Wingdings" panose="05000000000000000000" pitchFamily="2" charset="2"/>
              </a:rPr>
              <a:t>Remember to remove “no proxy on localhost” option</a:t>
            </a: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A youtube video tutorial (non-English):  </a:t>
            </a:r>
            <a:r>
              <a:rPr lang="en-GB" altLang="en-US" sz="2000">
                <a:hlinkClick r:id="rId3"/>
              </a:rPr>
              <a:t>https://www.youtube.com/watch?v=qb8F6SgsIrY</a:t>
            </a: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/>
          </a:p>
        </p:txBody>
      </p:sp>
    </p:spTree>
    <p:extLst>
      <p:ext uri="{BB962C8B-B14F-4D97-AF65-F5344CB8AC3E}">
        <p14:creationId xmlns:p14="http://schemas.microsoft.com/office/powerpoint/2010/main" val="2481006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466725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WebGoat Example: Lab SQL Injection: Stage 1</a:t>
            </a:r>
          </a:p>
        </p:txBody>
      </p:sp>
      <p:sp>
        <p:nvSpPr>
          <p:cNvPr id="63491" name="Text Box 2"/>
          <p:cNvSpPr txBox="1">
            <a:spLocks noChangeArrowheads="1"/>
          </p:cNvSpPr>
          <p:nvPr/>
        </p:nvSpPr>
        <p:spPr bwMode="auto">
          <a:xfrm>
            <a:off x="431800" y="1524000"/>
            <a:ext cx="82296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After your browser shows the password input page, Enable “Break point” on all request/response on owasp-zap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Click webGoat login button, request will be intercepted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On the intercept pop-up page, select “Table (adv)” option for head field, then the SQL fields will show up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Now you can modify the password field with arbitrary text you want!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000"/>
              <a:t>After modification, click the “continue” button to send out the request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/>
          </a:p>
        </p:txBody>
      </p:sp>
    </p:spTree>
    <p:extLst>
      <p:ext uri="{BB962C8B-B14F-4D97-AF65-F5344CB8AC3E}">
        <p14:creationId xmlns:p14="http://schemas.microsoft.com/office/powerpoint/2010/main" val="33734006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SET: Social Engineering Attack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root@Kali~# setoolkit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Select 1, social engineering attack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/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5886450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441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SET: Social Engineering Attack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4025" y="11430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/>
              <a:t>We first focus on website attack where SET clones a fake webserver with ‘credential haverster attack’ to obtain victim’s login credential </a:t>
            </a: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400"/>
          </a:p>
        </p:txBody>
      </p:sp>
      <p:pic>
        <p:nvPicPr>
          <p:cNvPr id="819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32004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2286000"/>
            <a:ext cx="403860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54613"/>
            <a:ext cx="3124200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3505200" y="3429000"/>
            <a:ext cx="53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altLang="en-US" sz="2800" b="1">
              <a:solidFill>
                <a:schemeClr val="tx1"/>
              </a:solidFill>
            </a:endParaRPr>
          </a:p>
        </p:txBody>
      </p:sp>
      <p:sp>
        <p:nvSpPr>
          <p:cNvPr id="8200" name="TextBox 9"/>
          <p:cNvSpPr txBox="1">
            <a:spLocks noChangeArrowheads="1"/>
          </p:cNvSpPr>
          <p:nvPr/>
        </p:nvSpPr>
        <p:spPr bwMode="auto">
          <a:xfrm>
            <a:off x="8199438" y="3409950"/>
            <a:ext cx="538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altLang="en-US" sz="2800" b="1">
              <a:solidFill>
                <a:schemeClr val="tx1"/>
              </a:solidFill>
            </a:endParaRPr>
          </a:p>
        </p:txBody>
      </p:sp>
      <p:pic>
        <p:nvPicPr>
          <p:cNvPr id="820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37163"/>
            <a:ext cx="52149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TextBox 8"/>
          <p:cNvSpPr txBox="1">
            <a:spLocks noChangeArrowheads="1"/>
          </p:cNvSpPr>
          <p:nvPr/>
        </p:nvSpPr>
        <p:spPr bwMode="auto">
          <a:xfrm>
            <a:off x="4481513" y="5897563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Put attack’s machine IP address here</a:t>
            </a:r>
          </a:p>
          <a:p>
            <a:r>
              <a:rPr lang="en-US" altLang="en-US">
                <a:solidFill>
                  <a:schemeClr val="tx1"/>
                </a:solidFill>
              </a:rPr>
              <a:t>for setting malicious fake webserver</a:t>
            </a:r>
          </a:p>
        </p:txBody>
      </p:sp>
      <p:sp>
        <p:nvSpPr>
          <p:cNvPr id="8203" name="TextBox 12"/>
          <p:cNvSpPr txBox="1">
            <a:spLocks noChangeArrowheads="1"/>
          </p:cNvSpPr>
          <p:nvPr/>
        </p:nvSpPr>
        <p:spPr bwMode="auto">
          <a:xfrm>
            <a:off x="3198813" y="5354638"/>
            <a:ext cx="53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alt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91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SET: Social Engineering Attack</a:t>
            </a:r>
          </a:p>
        </p:txBody>
      </p:sp>
      <p:pic>
        <p:nvPicPr>
          <p:cNvPr id="102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447800"/>
            <a:ext cx="65500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990600" y="2136775"/>
            <a:ext cx="69167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Put target webserver’s URL here for clone</a:t>
            </a:r>
          </a:p>
          <a:p>
            <a:endParaRPr lang="en-US" altLang="en-US">
              <a:solidFill>
                <a:schemeClr val="tx1"/>
              </a:solidFill>
            </a:endParaRPr>
          </a:p>
          <a:p>
            <a:r>
              <a:rPr lang="en-US" altLang="en-US">
                <a:solidFill>
                  <a:schemeClr val="tx1"/>
                </a:solidFill>
              </a:rPr>
              <a:t>Then, a user who connects to </a:t>
            </a:r>
            <a:r>
              <a:rPr lang="en-US" altLang="en-US">
                <a:solidFill>
                  <a:schemeClr val="tx1"/>
                </a:solidFill>
                <a:hlinkClick r:id="rId4"/>
              </a:rPr>
              <a:t>http://192.168.0.114</a:t>
            </a:r>
            <a:r>
              <a:rPr lang="en-US" altLang="en-US">
                <a:solidFill>
                  <a:schemeClr val="tx1"/>
                </a:solidFill>
              </a:rPr>
              <a:t> might think</a:t>
            </a:r>
          </a:p>
          <a:p>
            <a:r>
              <a:rPr lang="en-US" altLang="en-US">
                <a:solidFill>
                  <a:schemeClr val="tx1"/>
                </a:solidFill>
              </a:rPr>
              <a:t>He is connecting to the real facebook.com!  And his login input will pass</a:t>
            </a:r>
          </a:p>
          <a:p>
            <a:r>
              <a:rPr lang="en-US" altLang="en-US">
                <a:solidFill>
                  <a:schemeClr val="tx1"/>
                </a:solidFill>
              </a:rPr>
              <a:t>To the attacker’s machine!</a:t>
            </a:r>
          </a:p>
        </p:txBody>
      </p:sp>
      <p:pic>
        <p:nvPicPr>
          <p:cNvPr id="10245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84588"/>
            <a:ext cx="5195888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447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SET: Social Engineering Attack</a:t>
            </a:r>
          </a:p>
        </p:txBody>
      </p:sp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381000" y="1295400"/>
            <a:ext cx="7545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If a user inputs his facebook.com account information in the fake website, </a:t>
            </a:r>
          </a:p>
          <a:p>
            <a:r>
              <a:rPr lang="en-US" altLang="en-US">
                <a:solidFill>
                  <a:schemeClr val="tx1"/>
                </a:solidFill>
              </a:rPr>
              <a:t>the login information (by HTTP POST method) will be recorded down by SET!</a:t>
            </a: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85975"/>
            <a:ext cx="7734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381000" y="3076575"/>
            <a:ext cx="787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When I input username: </a:t>
            </a:r>
            <a:r>
              <a:rPr lang="en-US" altLang="en-US">
                <a:solidFill>
                  <a:schemeClr val="tx1"/>
                </a:solidFill>
                <a:hlinkClick r:id="rId4"/>
              </a:rPr>
              <a:t>czou@cs.ucf.edu</a:t>
            </a:r>
            <a:r>
              <a:rPr lang="en-US" altLang="en-US">
                <a:solidFill>
                  <a:schemeClr val="tx1"/>
                </a:solidFill>
              </a:rPr>
              <a:t> and password: cnt5410l in the webpage, </a:t>
            </a:r>
          </a:p>
          <a:p>
            <a:r>
              <a:rPr lang="en-US" altLang="en-US">
                <a:solidFill>
                  <a:schemeClr val="tx1"/>
                </a:solidFill>
              </a:rPr>
              <a:t>On the Kali Linux: </a:t>
            </a:r>
          </a:p>
        </p:txBody>
      </p:sp>
      <p:pic>
        <p:nvPicPr>
          <p:cNvPr id="122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05200"/>
            <a:ext cx="562451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ight Arrow 4"/>
          <p:cNvSpPr>
            <a:spLocks noChangeArrowheads="1"/>
          </p:cNvSpPr>
          <p:nvPr/>
        </p:nvSpPr>
        <p:spPr bwMode="auto">
          <a:xfrm>
            <a:off x="1828800" y="6019800"/>
            <a:ext cx="685800" cy="122238"/>
          </a:xfrm>
          <a:prstGeom prst="rightArrow">
            <a:avLst>
              <a:gd name="adj1" fmla="val 50000"/>
              <a:gd name="adj2" fmla="val 4987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2296" name="Right Arrow 9"/>
          <p:cNvSpPr>
            <a:spLocks noChangeArrowheads="1"/>
          </p:cNvSpPr>
          <p:nvPr/>
        </p:nvSpPr>
        <p:spPr bwMode="auto">
          <a:xfrm>
            <a:off x="1963738" y="6116638"/>
            <a:ext cx="685800" cy="122237"/>
          </a:xfrm>
          <a:prstGeom prst="rightArrow">
            <a:avLst>
              <a:gd name="adj1" fmla="val 50000"/>
              <a:gd name="adj2" fmla="val 49870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866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 for Web Server Attack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82296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432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 marL="714375" indent="-2571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en-GB" altLang="en-US" sz="2400">
                <a:solidFill>
                  <a:srgbClr val="FF0000"/>
                </a:solidFill>
              </a:rPr>
              <a:t>Besides credential harversting, SET can set up malicious web server for drive-by download attack</a:t>
            </a:r>
            <a:r>
              <a:rPr lang="en-GB" altLang="en-US" sz="2400"/>
              <a:t>:</a:t>
            </a:r>
            <a:endParaRPr lang="en-GB" altLang="en-US" sz="240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2000"/>
          </a:p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en-GB" altLang="en-US" sz="4000"/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3209925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81200"/>
            <a:ext cx="550703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4114800" y="3619500"/>
            <a:ext cx="465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Put attack’s IP address here for fake webserver</a:t>
            </a:r>
          </a:p>
        </p:txBody>
      </p:sp>
      <p:pic>
        <p:nvPicPr>
          <p:cNvPr id="1434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4351338"/>
            <a:ext cx="383698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957638"/>
            <a:ext cx="46053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960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FreeSans" pitchFamily="32" charset="0"/>
                <a:cs typeface="DejaVu San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CC"/>
                </a:solidFill>
                <a:latin typeface="AlBattar" charset="0"/>
              </a:rPr>
              <a:t>SET for Web Server Attack</a:t>
            </a:r>
          </a:p>
        </p:txBody>
      </p:sp>
      <p:sp>
        <p:nvSpPr>
          <p:cNvPr id="16387" name="TextBox 11"/>
          <p:cNvSpPr txBox="1">
            <a:spLocks noChangeArrowheads="1"/>
          </p:cNvSpPr>
          <p:nvPr/>
        </p:nvSpPr>
        <p:spPr bwMode="auto">
          <a:xfrm>
            <a:off x="4375150" y="2071688"/>
            <a:ext cx="460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Now the malicious webserver is up and running</a:t>
            </a:r>
          </a:p>
        </p:txBody>
      </p:sp>
      <p:pic>
        <p:nvPicPr>
          <p:cNvPr id="16388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28963"/>
            <a:ext cx="5843588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87450"/>
            <a:ext cx="39370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187450"/>
            <a:ext cx="43624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16"/>
          <p:cNvSpPr txBox="1">
            <a:spLocks noChangeArrowheads="1"/>
          </p:cNvSpPr>
          <p:nvPr/>
        </p:nvSpPr>
        <p:spPr bwMode="auto">
          <a:xfrm>
            <a:off x="838200" y="2667000"/>
            <a:ext cx="722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1"/>
                </a:solidFill>
              </a:rPr>
              <a:t>On victim’s IE browser, facebook.com shows up with Java Applet warning: </a:t>
            </a:r>
          </a:p>
        </p:txBody>
      </p:sp>
    </p:spTree>
    <p:extLst>
      <p:ext uri="{BB962C8B-B14F-4D97-AF65-F5344CB8AC3E}">
        <p14:creationId xmlns:p14="http://schemas.microsoft.com/office/powerpoint/2010/main" val="803302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7152</TotalTime>
  <Words>1390</Words>
  <Application>Microsoft Office PowerPoint</Application>
  <PresentationFormat>On-screen Show (4:3)</PresentationFormat>
  <Paragraphs>318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Gulim</vt:lpstr>
      <vt:lpstr>SimSun</vt:lpstr>
      <vt:lpstr>AlBattar</vt:lpstr>
      <vt:lpstr>Arial</vt:lpstr>
      <vt:lpstr>Calibri</vt:lpstr>
      <vt:lpstr>DejaVu Sans</vt:lpstr>
      <vt:lpstr>FreeSans</vt:lpstr>
      <vt:lpstr>Gill Sans MT</vt:lpstr>
      <vt:lpstr>Times New Roman</vt:lpstr>
      <vt:lpstr>Verdana</vt:lpstr>
      <vt:lpstr>Wingdings</vt:lpstr>
      <vt:lpstr>Wingdings 2</vt:lpstr>
      <vt:lpstr>Solstice</vt:lpstr>
      <vt:lpstr>PowerPoint Presentation</vt:lpstr>
      <vt:lpstr>Acknowledgement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Pre-Knowledge for SQL injection Attack Lesson in WebGoat</vt:lpstr>
      <vt:lpstr>Pre-Knowledge for SQL injection Attack Lesson in WebGoat</vt:lpstr>
      <vt:lpstr>Pre-Knowledge for SQL injection Attack Lesson in WebGoat</vt:lpstr>
      <vt:lpstr>PowerPoint Presentation</vt:lpstr>
      <vt:lpstr>PowerPoint Presentation</vt:lpstr>
      <vt:lpstr>SQL injection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Malware Incident Response  Dynamic Analysis (slides courtesy of Stephen Grimes)</dc:title>
  <dc:creator>User</dc:creator>
  <cp:lastModifiedBy>czou</cp:lastModifiedBy>
  <cp:revision>247</cp:revision>
  <dcterms:created xsi:type="dcterms:W3CDTF">2012-08-21T01:52:40Z</dcterms:created>
  <dcterms:modified xsi:type="dcterms:W3CDTF">2018-02-08T18:12:12Z</dcterms:modified>
</cp:coreProperties>
</file>