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5" r:id="rId11"/>
    <p:sldId id="296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261" autoAdjust="0"/>
  </p:normalViewPr>
  <p:slideViewPr>
    <p:cSldViewPr>
      <p:cViewPr varScale="1">
        <p:scale>
          <a:sx n="127" d="100"/>
          <a:sy n="127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4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707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7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944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545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5855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858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874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7340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980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wall.com/joh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685800" y="2057400"/>
            <a:ext cx="8153400" cy="3001962"/>
          </a:xfrm>
          <a:prstGeom prst="rect">
            <a:avLst/>
          </a:prstGeom>
        </p:spPr>
        <p:txBody>
          <a:bodyPr lIns="92075" tIns="46038" rIns="92075" bIns="46038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>
              <a:lnSpc>
                <a:spcPts val="3500"/>
              </a:lnSpc>
              <a:defRPr/>
            </a:pPr>
            <a:r>
              <a:rPr lang="en-US" altLang="zh-CN" sz="2800" b="1" dirty="0" smtClean="0">
                <a:ea typeface="宋体" panose="02010600030101010101" pitchFamily="2" charset="-122"/>
              </a:rPr>
              <a:t>Cyber Operation and Penetration Testing</a:t>
            </a: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2400" i="1" dirty="0">
                <a:solidFill>
                  <a:schemeClr val="tx1"/>
                </a:solidFill>
                <a:ea typeface="Gulim" pitchFamily="34" charset="-127"/>
              </a:rPr>
              <a:t>Offline Password Cracking</a:t>
            </a:r>
            <a:r>
              <a:rPr lang="en-US" altLang="zh-CN" sz="2400" i="1" dirty="0" smtClean="0">
                <a:solidFill>
                  <a:schemeClr val="tx1"/>
                </a:solidFill>
                <a:ea typeface="Gulim" pitchFamily="34" charset="-127"/>
              </a:rPr>
              <a:t/>
            </a:r>
            <a:br>
              <a:rPr lang="en-US" altLang="zh-CN" sz="2400" i="1" dirty="0" smtClean="0">
                <a:solidFill>
                  <a:schemeClr val="tx1"/>
                </a:solidFill>
                <a:ea typeface="Gulim" pitchFamily="34" charset="-127"/>
              </a:rPr>
            </a:b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Cliff Zou</a:t>
            </a:r>
            <a:br>
              <a:rPr lang="en-US" altLang="zh-CN" sz="16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University of Central Florida</a:t>
            </a:r>
            <a:endParaRPr lang="en-US" altLang="zh-CN" sz="1600" dirty="0" smtClean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Run John to crack the selected accounts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John can detect correctly which hash algorithm has been used by the password file</a:t>
            </a: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You </a:t>
            </a:r>
            <a:r>
              <a:rPr lang="en-GB" altLang="en-US" sz="2400" dirty="0"/>
              <a:t>can see that all three accounts have found correct passwords!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200400"/>
            <a:ext cx="830862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An account password may have been split into two parts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sz="2000" dirty="0"/>
              <a:t>Some </a:t>
            </a:r>
            <a:r>
              <a:rPr lang="en-US" sz="2000" dirty="0" smtClean="0"/>
              <a:t>poorly </a:t>
            </a:r>
            <a:r>
              <a:rPr lang="en-US" sz="2000" dirty="0"/>
              <a:t>designed hash types </a:t>
            </a:r>
            <a:r>
              <a:rPr lang="en-US" sz="2000" dirty="0" smtClean="0"/>
              <a:t>have </a:t>
            </a:r>
            <a:r>
              <a:rPr lang="en-US" sz="2000" dirty="0"/>
              <a:t>a property that allows John to split their encodings into two separate hashes </a:t>
            </a:r>
            <a:r>
              <a:rPr lang="en-US" sz="2000" dirty="0" smtClean="0"/>
              <a:t>on </a:t>
            </a:r>
            <a:r>
              <a:rPr lang="en-US" sz="2000" dirty="0"/>
              <a:t>load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 smtClean="0"/>
              <a:t>Once a password is cracked, it will be saved into ‘john.pot’ file under the hidden </a:t>
            </a:r>
            <a:r>
              <a:rPr lang="en-US" altLang="en-US" sz="2400" dirty="0" err="1" smtClean="0"/>
              <a:t>dir</a:t>
            </a:r>
            <a:r>
              <a:rPr lang="en-US" altLang="en-US" sz="2400" dirty="0" smtClean="0"/>
              <a:t> ‘.john’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can type ‘john --show’ to show cracked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can remove this ‘john.pot’ to redo password cracking on the same password file</a:t>
            </a: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" y="3505200"/>
            <a:ext cx="821547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5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First, we add a user </a:t>
            </a:r>
            <a:r>
              <a:rPr lang="en-US" altLang="en-US" sz="2400" dirty="0" smtClean="0"/>
              <a:t>‘cis6395’ </a:t>
            </a:r>
            <a:r>
              <a:rPr lang="en-US" altLang="en-US" sz="2400" dirty="0"/>
              <a:t>account with simple password </a:t>
            </a:r>
            <a:r>
              <a:rPr lang="en-US" altLang="en-US" sz="2400" dirty="0" smtClean="0"/>
              <a:t>‘</a:t>
            </a:r>
            <a:r>
              <a:rPr lang="en-US" altLang="en-US" sz="2400" dirty="0" err="1" smtClean="0"/>
              <a:t>lucy</a:t>
            </a:r>
            <a:r>
              <a:rPr lang="en-US" altLang="en-US" sz="2400" dirty="0" smtClean="0"/>
              <a:t>’ </a:t>
            </a:r>
            <a:r>
              <a:rPr lang="en-US" altLang="en-US" sz="2400" dirty="0"/>
              <a:t>besides the ‘root’ account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Our </a:t>
            </a:r>
            <a:r>
              <a:rPr lang="en-GB" altLang="en-US" sz="2000" dirty="0"/>
              <a:t>task is to crack the root password ‘</a:t>
            </a:r>
            <a:r>
              <a:rPr lang="en-GB" altLang="en-US" sz="2000" dirty="0" err="1"/>
              <a:t>toor</a:t>
            </a:r>
            <a:r>
              <a:rPr lang="en-GB" altLang="en-US" sz="2000" dirty="0"/>
              <a:t>’ and the </a:t>
            </a:r>
            <a:r>
              <a:rPr lang="en-GB" altLang="en-US" sz="2000" dirty="0" smtClean="0"/>
              <a:t>cis6395 password </a:t>
            </a:r>
            <a:r>
              <a:rPr lang="en-GB" altLang="en-US" sz="2000" dirty="0"/>
              <a:t>of </a:t>
            </a:r>
            <a:r>
              <a:rPr lang="en-GB" altLang="en-US" sz="2000" dirty="0" smtClean="0"/>
              <a:t>‘</a:t>
            </a:r>
            <a:r>
              <a:rPr lang="en-GB" altLang="en-US" sz="2000" dirty="0" err="1" smtClean="0"/>
              <a:t>lucy</a:t>
            </a:r>
            <a:r>
              <a:rPr lang="en-GB" altLang="en-US" sz="2000" dirty="0" smtClean="0"/>
              <a:t>’</a:t>
            </a: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81201"/>
            <a:ext cx="537380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51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</a:t>
            </a:r>
            <a:r>
              <a:rPr lang="en-GB" altLang="en-US" dirty="0" smtClean="0">
                <a:solidFill>
                  <a:srgbClr val="0000CC"/>
                </a:solidFill>
                <a:latin typeface="AlBattar" charset="0"/>
              </a:rPr>
              <a:t>Offline Password </a:t>
            </a: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Cracking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Linux password are in two files: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</a:t>
            </a:r>
            <a:r>
              <a:rPr lang="en-US" altLang="en-US" sz="2000" dirty="0" err="1"/>
              <a:t>passwd</a:t>
            </a:r>
            <a:endParaRPr lang="en-US" altLang="en-US" sz="20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This file actually does not contain password hash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/shadow     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Actually contains the password hash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Can only be read by root </a:t>
            </a:r>
            <a:r>
              <a:rPr lang="en-US" altLang="en-US" sz="1600" dirty="0" smtClean="0"/>
              <a:t>privilege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</a:rPr>
              <a:t>Pre-requisite: obtain these two files from a compromised Linux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362200"/>
            <a:ext cx="4191000" cy="45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683" y="2918436"/>
            <a:ext cx="5962650" cy="476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683" y="4468520"/>
            <a:ext cx="6191250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5683" y="5082784"/>
            <a:ext cx="62293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</a:t>
            </a:r>
            <a:r>
              <a:rPr lang="en-GB" altLang="en-US" dirty="0" smtClean="0">
                <a:solidFill>
                  <a:srgbClr val="0000CC"/>
                </a:solidFill>
                <a:latin typeface="AlBattar" charset="0"/>
              </a:rPr>
              <a:t>Offline Password </a:t>
            </a: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Cracking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 provide the ‘unshadow’ command to combine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passwd</a:t>
            </a:r>
            <a:r>
              <a:rPr lang="en-US" altLang="en-US" sz="2800" dirty="0"/>
              <a:t> and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/shadow together to obtain the normal password hash list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You’ll need to run unshadow as root to be able to read the shadow file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Edit </a:t>
            </a:r>
            <a:r>
              <a:rPr lang="en-US" altLang="en-US" sz="2800" dirty="0"/>
              <a:t>the hash file to only contain accounts we are interested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95687"/>
            <a:ext cx="6572250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207389"/>
            <a:ext cx="66579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9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6287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 marL="20859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431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30003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575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9147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Use </a:t>
            </a:r>
            <a:r>
              <a:rPr lang="en-US" altLang="en-US" sz="2800" dirty="0" err="1"/>
              <a:t>JtR</a:t>
            </a:r>
            <a:r>
              <a:rPr lang="en-US" altLang="en-US" sz="2800" dirty="0"/>
              <a:t> to crack the password hash list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Take about 30 seconds to crack the two accounts of ‘root’ and ‘</a:t>
            </a:r>
            <a:r>
              <a:rPr lang="en-US" altLang="en-US" sz="2400" dirty="0" smtClean="0"/>
              <a:t>cis6395’</a:t>
            </a:r>
            <a:endParaRPr lang="en-US" altLang="en-US" sz="2400" dirty="0"/>
          </a:p>
          <a:p>
            <a:pPr lvl="3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4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Cracked hash will be stored under  .john hidden </a:t>
            </a:r>
            <a:r>
              <a:rPr lang="en-US" altLang="en-US" sz="2400" dirty="0" err="1"/>
              <a:t>dir</a:t>
            </a:r>
            <a:endParaRPr lang="en-US" altLang="en-US" sz="24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Use ‘--show’ option to show previously cracked hash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38400"/>
            <a:ext cx="5010150" cy="2384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450" y="5516587"/>
            <a:ext cx="63246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0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Password Cracking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Online password cracking</a:t>
            </a:r>
          </a:p>
          <a:p>
            <a:pPr lvl="1"/>
            <a:r>
              <a:rPr lang="en-US" dirty="0" smtClean="0"/>
              <a:t>We introduced in ‘Exploiting1.pptx’</a:t>
            </a:r>
          </a:p>
          <a:p>
            <a:pPr lvl="1"/>
            <a:r>
              <a:rPr lang="en-US" dirty="0" smtClean="0"/>
              <a:t>Pro: can be conducted without any special access or authorization</a:t>
            </a:r>
          </a:p>
          <a:p>
            <a:pPr lvl="1"/>
            <a:r>
              <a:rPr lang="en-US" dirty="0" smtClean="0"/>
              <a:t>Con: </a:t>
            </a:r>
          </a:p>
          <a:p>
            <a:pPr lvl="2"/>
            <a:r>
              <a:rPr lang="en-US" dirty="0" smtClean="0"/>
              <a:t>Generate clear abnormal traffic</a:t>
            </a:r>
          </a:p>
          <a:p>
            <a:pPr lvl="2"/>
            <a:r>
              <a:rPr lang="en-US" dirty="0" smtClean="0"/>
              <a:t>Password guessing speed is too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Offline password cracking</a:t>
            </a:r>
          </a:p>
          <a:p>
            <a:pPr lvl="1"/>
            <a:r>
              <a:rPr lang="en-US" dirty="0" smtClean="0"/>
              <a:t>Pre-requisite: have obtained a password file</a:t>
            </a:r>
          </a:p>
          <a:p>
            <a:pPr lvl="1"/>
            <a:r>
              <a:rPr lang="en-US" dirty="0" smtClean="0"/>
              <a:t>Pro: very fast speed in password guessing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Motivation for </a:t>
            </a:r>
            <a:br>
              <a:rPr lang="en-US" altLang="en-US" dirty="0" smtClean="0"/>
            </a:br>
            <a:r>
              <a:rPr lang="en-US" altLang="en-US" dirty="0" smtClean="0"/>
              <a:t>Offline Password 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You should already have root privilege, why need to crack user accounts password?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Attackers conduct hacking in multiple steps: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compromising an easy target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Gain internal access, conduct scanning, and obtain user accounts password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Crack password file to obtain users’ passwords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70C0"/>
                </a:solidFill>
              </a:rPr>
              <a:t>Because many users reuse the same password for most of their accounts, attackers can try the same password to access more important targets</a:t>
            </a:r>
          </a:p>
          <a:p>
            <a:pPr marL="914400" lvl="2" indent="0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367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Set Up Test Account on Vulnerable WinXP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Set up password for the default account ‘</a:t>
            </a:r>
            <a:r>
              <a:rPr lang="en-US" altLang="en-US" dirty="0" err="1" smtClean="0"/>
              <a:t>IEUser</a:t>
            </a:r>
            <a:r>
              <a:rPr lang="en-US" altLang="en-US" dirty="0" smtClean="0"/>
              <a:t>’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Password is: ‘passw0rd’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Create two new accounts: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‘user1’    Password is:  ‘secret’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‘user2’    Password is: ‘</a:t>
            </a:r>
            <a:r>
              <a:rPr lang="en-US" altLang="en-US" dirty="0" err="1" smtClean="0"/>
              <a:t>nite</a:t>
            </a:r>
            <a:r>
              <a:rPr lang="en-US" altLang="en-US" dirty="0" smtClean="0"/>
              <a:t>’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All three passwords can be found in the dictionary: /</a:t>
            </a:r>
            <a:r>
              <a:rPr lang="en-US" altLang="en-US" dirty="0" err="1" smtClean="0"/>
              <a:t>usr</a:t>
            </a:r>
            <a:r>
              <a:rPr lang="en-US" altLang="en-US" dirty="0" smtClean="0"/>
              <a:t>/share/john/</a:t>
            </a:r>
            <a:r>
              <a:rPr lang="en-US" altLang="en-US" dirty="0" err="1" smtClean="0"/>
              <a:t>password.lst</a:t>
            </a:r>
            <a:endParaRPr lang="en-US" alt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13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Once compromise a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, run </a:t>
            </a:r>
            <a:r>
              <a:rPr lang="en-GB" altLang="en-US" sz="2400" b="1" dirty="0" err="1">
                <a:solidFill>
                  <a:srgbClr val="0070C0"/>
                </a:solidFill>
              </a:rPr>
              <a:t>meterpreter</a:t>
            </a:r>
            <a:r>
              <a:rPr lang="en-GB" altLang="en-US" sz="2400" dirty="0"/>
              <a:t> on the target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b="1" dirty="0" err="1">
                <a:solidFill>
                  <a:srgbClr val="0070C0"/>
                </a:solidFill>
              </a:rPr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Use MS10-018 </a:t>
            </a:r>
            <a:r>
              <a:rPr lang="en-GB" altLang="en-US" sz="2400" dirty="0"/>
              <a:t>vulnerability attack as an example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25" y="3380027"/>
            <a:ext cx="8436219" cy="33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2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Target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 has IP of </a:t>
            </a:r>
            <a:r>
              <a:rPr lang="en-GB" altLang="en-US" sz="2400" dirty="0" smtClean="0"/>
              <a:t>10.0.2.6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dirty="0" err="1"/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Copy and Paste the </a:t>
            </a:r>
            <a:r>
              <a:rPr lang="en-GB" altLang="en-US" sz="2400" dirty="0"/>
              <a:t>hash text into a text file ‘password-hash.txt’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25" y="3276600"/>
            <a:ext cx="874538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4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 (John the Ripper):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82867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28587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Homepage:  </a:t>
            </a:r>
            <a:r>
              <a:rPr lang="en-US" altLang="en-US" sz="2400" dirty="0">
                <a:hlinkClick r:id="rId3"/>
              </a:rPr>
              <a:t>http://www.openwall.com/john/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Basic Procedure of </a:t>
            </a:r>
            <a:r>
              <a:rPr lang="en-US" altLang="en-US" sz="2400" dirty="0" smtClean="0"/>
              <a:t>an Offline Password </a:t>
            </a:r>
            <a:r>
              <a:rPr lang="en-US" altLang="en-US" sz="2400" dirty="0"/>
              <a:t>Cracker:</a:t>
            </a:r>
            <a:endParaRPr lang="en-US" altLang="en-US" sz="2000" dirty="0"/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While (not found)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Guess </a:t>
            </a:r>
            <a:r>
              <a:rPr lang="en-US" altLang="en-US" dirty="0" smtClean="0">
                <a:solidFill>
                  <a:srgbClr val="0070C0"/>
                </a:solidFill>
              </a:rPr>
              <a:t>a plaintext </a:t>
            </a:r>
            <a:r>
              <a:rPr lang="en-US" altLang="en-US" dirty="0">
                <a:solidFill>
                  <a:srgbClr val="0070C0"/>
                </a:solidFill>
              </a:rPr>
              <a:t>password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Generate its </a:t>
            </a:r>
            <a:r>
              <a:rPr lang="en-US" altLang="en-US" dirty="0" smtClean="0">
                <a:solidFill>
                  <a:srgbClr val="0070C0"/>
                </a:solidFill>
              </a:rPr>
              <a:t>hash (according to the hash algorithm for the password file)</a:t>
            </a:r>
            <a:endParaRPr lang="en-US" altLang="en-US" dirty="0">
              <a:solidFill>
                <a:srgbClr val="0070C0"/>
              </a:solidFill>
            </a:endParaRP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Check if the hashed value exists in the password Hash file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End while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:  John the Ripper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Program ‘john’ is already built in Kali 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73914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0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Edit the password-hash.txt file first, remove any account that we do not care  (reduce cracking workload</a:t>
            </a:r>
            <a:r>
              <a:rPr lang="en-US" alt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In Kali Linux, you can use ‘</a:t>
            </a:r>
            <a:r>
              <a:rPr lang="en-US" altLang="en-US" sz="2800" dirty="0" err="1" smtClean="0"/>
              <a:t>pico</a:t>
            </a:r>
            <a:r>
              <a:rPr lang="en-US" altLang="en-US" sz="2800" dirty="0" smtClean="0"/>
              <a:t>’ editor to edit, or any other text editor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24286"/>
            <a:ext cx="7790262" cy="15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39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8155</TotalTime>
  <Words>701</Words>
  <Application>Microsoft Office PowerPoint</Application>
  <PresentationFormat>On-screen Show (4:3)</PresentationFormat>
  <Paragraphs>122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Gulim</vt:lpstr>
      <vt:lpstr>SimSun</vt:lpstr>
      <vt:lpstr>AlBattar</vt:lpstr>
      <vt:lpstr>Arial</vt:lpstr>
      <vt:lpstr>Calibri</vt:lpstr>
      <vt:lpstr>DejaVu Sans</vt:lpstr>
      <vt:lpstr>FreeSans</vt:lpstr>
      <vt:lpstr>Gill Sans MT</vt:lpstr>
      <vt:lpstr>Times New Roman</vt:lpstr>
      <vt:lpstr>Verdana</vt:lpstr>
      <vt:lpstr>Wingdings 2</vt:lpstr>
      <vt:lpstr>Solstice</vt:lpstr>
      <vt:lpstr>PowerPoint Presentation</vt:lpstr>
      <vt:lpstr>Acknowledgement</vt:lpstr>
      <vt:lpstr>Two Types of Password Cracking </vt:lpstr>
      <vt:lpstr>Motivation for  Offline Password Cracking</vt:lpstr>
      <vt:lpstr>Set Up Test Account on Vulnerable WinXP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czou</cp:lastModifiedBy>
  <cp:revision>226</cp:revision>
  <dcterms:created xsi:type="dcterms:W3CDTF">2012-08-21T01:52:40Z</dcterms:created>
  <dcterms:modified xsi:type="dcterms:W3CDTF">2018-02-08T18:10:54Z</dcterms:modified>
</cp:coreProperties>
</file>